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firstSlideNum="0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Shape 10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 rot="5400000">
            <a:off x="4732336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 rot="5400000">
            <a:off x="541336" y="190500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2" type="body"/>
          </p:nvPr>
        </p:nvSpPr>
        <p:spPr>
          <a:xfrm>
            <a:off x="4648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3" type="body"/>
          </p:nvPr>
        </p:nvSpPr>
        <p:spPr>
          <a:xfrm>
            <a:off x="4645025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4" type="body"/>
          </p:nvPr>
        </p:nvSpPr>
        <p:spPr>
          <a:xfrm>
            <a:off x="4645025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9" name="Shape 59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None/>
              <a:defRPr/>
            </a:lvl1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 rot="5400000">
            <a:off x="2309017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/>
            </a:lvl3pPr>
            <a:lvl4pPr indent="0" lvl="3" marL="0" marR="0" rtl="0" algn="l">
              <a:spcBef>
                <a:spcPts val="0"/>
              </a:spcBef>
              <a:buNone/>
              <a:defRPr sz="1800"/>
            </a:lvl4pPr>
            <a:lvl5pPr indent="0" lvl="4" marL="0" marR="0" rtl="0" algn="l">
              <a:spcBef>
                <a:spcPts val="0"/>
              </a:spcBef>
              <a:buNone/>
              <a:defRPr sz="1800"/>
            </a:lvl5pPr>
            <a:lvl6pPr indent="0" lvl="5" marL="0" marR="0" rtl="0" algn="l">
              <a:spcBef>
                <a:spcPts val="0"/>
              </a:spcBef>
              <a:buNone/>
              <a:defRPr sz="1800"/>
            </a:lvl6pPr>
            <a:lvl7pPr indent="0" lvl="6" marL="0" marR="0" rtl="0" algn="l">
              <a:spcBef>
                <a:spcPts val="0"/>
              </a:spcBef>
              <a:buNone/>
              <a:defRPr sz="1800"/>
            </a:lvl7pPr>
            <a:lvl8pPr indent="0" lvl="7" marL="0" marR="0" rtl="0" algn="l">
              <a:spcBef>
                <a:spcPts val="0"/>
              </a:spcBef>
              <a:buNone/>
              <a:defRPr sz="1800"/>
            </a:lvl8pPr>
            <a:lvl9pPr indent="0" lvl="8" marL="0" marR="0" rtl="0" algn="l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90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2700" lvl="2" marL="1143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" lvl="3" marL="1600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700" lvl="4" marL="2057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700" lvl="5" marL="2514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700" lvl="6" marL="2971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700" lvl="7" marL="3429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700" lvl="8" marL="3886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457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6553200" y="6356350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7.jpg"/><Relationship Id="rId4" Type="http://schemas.openxmlformats.org/officeDocument/2006/relationships/image" Target="../media/image0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0.png"/><Relationship Id="rId5" Type="http://schemas.openxmlformats.org/officeDocument/2006/relationships/image" Target="../media/image08.jpg"/><Relationship Id="rId6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0.jpg"/><Relationship Id="rId4" Type="http://schemas.openxmlformats.org/officeDocument/2006/relationships/image" Target="../media/image04.jpg"/><Relationship Id="rId5" Type="http://schemas.openxmlformats.org/officeDocument/2006/relationships/image" Target="../media/image03.jpg"/><Relationship Id="rId6" Type="http://schemas.openxmlformats.org/officeDocument/2006/relationships/image" Target="../media/image02.jpg"/><Relationship Id="rId7" Type="http://schemas.openxmlformats.org/officeDocument/2006/relationships/image" Target="../media/image0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0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2.jpg"/><Relationship Id="rId4" Type="http://schemas.openxmlformats.org/officeDocument/2006/relationships/image" Target="../media/image05.jpg"/><Relationship Id="rId5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9.jpg"/><Relationship Id="rId4" Type="http://schemas.openxmlformats.org/officeDocument/2006/relationships/image" Target="../media/image12.jpg"/><Relationship Id="rId5" Type="http://schemas.openxmlformats.org/officeDocument/2006/relationships/image" Target="../media/image0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76946"/>
            <a:ext cx="9144000" cy="610410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>
            <p:ph type="ctrTitle"/>
          </p:nvPr>
        </p:nvSpPr>
        <p:spPr>
          <a:xfrm>
            <a:off x="1061887" y="1014004"/>
            <a:ext cx="7772400" cy="989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Lesson #</a:t>
            </a:r>
            <a:r>
              <a:rPr b="0" i="0" lang="en-US" sz="40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82" name="Shape 82"/>
          <p:cNvSpPr txBox="1"/>
          <p:nvPr>
            <p:ph idx="1" type="subTitle"/>
          </p:nvPr>
        </p:nvSpPr>
        <p:spPr>
          <a:xfrm>
            <a:off x="1186262" y="3712442"/>
            <a:ext cx="7740860" cy="248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Fuel </a:t>
            </a:r>
            <a:r>
              <a:rPr b="1" lang="en-US" sz="5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our Engine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High-</a:t>
            </a:r>
            <a:r>
              <a:rPr b="1" lang="en-US" sz="5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b="1" i="0" lang="en-US" sz="54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uality Fuel! </a:t>
            </a:r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4">
            <a:alphaModFix/>
          </a:blip>
          <a:srcRect b="0" l="0" r="0" t="11079"/>
          <a:stretch/>
        </p:blipFill>
        <p:spPr>
          <a:xfrm>
            <a:off x="7373" y="154941"/>
            <a:ext cx="1983650" cy="1210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57200" y="24182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Activity: </a:t>
            </a:r>
            <a:r>
              <a:rPr b="1" lang="en-US" sz="4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Let’s Go Shopping!</a:t>
            </a:r>
            <a:r>
              <a:rPr b="1" i="0" lang="en-US" sz="4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i="0" lang="en-US" sz="4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162" y="833287"/>
            <a:ext cx="7381875" cy="578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Higher-quality foods are…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457200" y="14048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What are some higher-quality foods that are whole and close to their source and minimally processed and what they might be processed into?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     Examples: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orn=corn chips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lang="en-US" sz="28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ig=</a:t>
            </a:r>
            <a:r>
              <a:rPr lang="en-US" sz="28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ig Newton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Chicken breast=chicken nuggets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Whole wheat bread=white bread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Fruit=fruit leather </a:t>
            </a: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Fruit=fruit juice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364866" y="1748442"/>
            <a:ext cx="184666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15262" l="1041" r="-2943" t="31514"/>
          <a:stretch/>
        </p:blipFill>
        <p:spPr>
          <a:xfrm>
            <a:off x="5451328" y="3028774"/>
            <a:ext cx="2015733" cy="9447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3_L2_FuelUp_04_comparison_activity.pdf" id="166" name="Shape 166"/>
          <p:cNvPicPr preferRelativeResize="0"/>
          <p:nvPr/>
        </p:nvPicPr>
        <p:blipFill rotWithShape="1">
          <a:blip r:embed="rId4">
            <a:alphaModFix/>
          </a:blip>
          <a:srcRect b="55222" l="57157" r="16541" t="9871"/>
          <a:stretch/>
        </p:blipFill>
        <p:spPr>
          <a:xfrm>
            <a:off x="7559393" y="3011660"/>
            <a:ext cx="1416390" cy="1819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llarphotoclub_89451323.jpg" id="167" name="Shape 1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6932" y="3921505"/>
            <a:ext cx="824923" cy="83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577" y="5011023"/>
            <a:ext cx="2061556" cy="1288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 ways to spot higher-quality food?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Whole, closest to the source</a:t>
            </a: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Minimally processed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200" u="none" cap="none" strike="noStrik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rPr>
              <a:t>Review</a:t>
            </a:r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Whole food, close to its original source is a “high-quality” food such as an apple.</a:t>
            </a: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Processed foods are </a:t>
            </a:r>
            <a:r>
              <a:rPr lang="en-US" sz="2800"/>
              <a:t>“</a:t>
            </a: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low-quality” foods such as applesauce. </a:t>
            </a: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High-quality foods are:</a:t>
            </a:r>
          </a:p>
          <a:p>
            <a: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Whole, closest to their original source or from nature</a:t>
            </a:r>
          </a:p>
          <a:p>
            <a: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Minimally processed</a:t>
            </a:r>
          </a:p>
          <a:p>
            <a: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1" marL="7429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b="-232" l="19417" r="19334" t="-232"/>
          <a:stretch/>
        </p:blipFill>
        <p:spPr>
          <a:xfrm>
            <a:off x="1338941" y="-47957"/>
            <a:ext cx="6858000" cy="6905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 b="10586" l="19379" r="20145" t="7384"/>
          <a:stretch/>
        </p:blipFill>
        <p:spPr>
          <a:xfrm>
            <a:off x="1337604" y="0"/>
            <a:ext cx="6423464" cy="4898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 b="10132" l="19706" r="19628" t="48662"/>
          <a:stretch/>
        </p:blipFill>
        <p:spPr>
          <a:xfrm>
            <a:off x="1983921" y="4898573"/>
            <a:ext cx="5130831" cy="1959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cintosh HD:Users:sarahwalatka:Desktop:Dollarphotoclub_76609629.jpg" id="88" name="Shape 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745" y="3853239"/>
            <a:ext cx="2456942" cy="200782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Review Lesson #1</a:t>
            </a:r>
          </a:p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457199" y="1600200"/>
            <a:ext cx="805262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2800" u="sng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In Lesson #1</a:t>
            </a: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: We learned that our body is like a car. Our bodies must use a combination of </a:t>
            </a:r>
            <a:r>
              <a:rPr b="0" i="0" lang="en-US" sz="2800" u="sng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different types of fuels: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2400" u="none" cap="none" strike="noStrik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Protein=GROW foods   </a:t>
            </a: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Fats=Brain foods      </a:t>
            </a:r>
            <a:r>
              <a:rPr b="1" i="0" lang="en-US" sz="24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Carbohydrates=GO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b="0" l="0" r="8386" t="50120"/>
          <a:stretch/>
        </p:blipFill>
        <p:spPr>
          <a:xfrm>
            <a:off x="6244280" y="5835551"/>
            <a:ext cx="2722737" cy="996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232935"/>
            <a:ext cx="1105192" cy="1625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cintosh HD:Users:sarahwalatka:Desktop:lesson 4 pics:Dollarphotoclub_24204432.jpg" id="93" name="Shape 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09266" y="3887766"/>
            <a:ext cx="2400552" cy="1790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7">
            <a:alphaModFix/>
          </a:blip>
          <a:srcRect b="0" l="0" r="5525" t="12031"/>
          <a:stretch/>
        </p:blipFill>
        <p:spPr>
          <a:xfrm>
            <a:off x="3465887" y="4159150"/>
            <a:ext cx="2231762" cy="130733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x="1385119" y="5317089"/>
            <a:ext cx="71247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Fuel</a:t>
            </a:r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What would happen if you were to use a fuel that is not meant for your body?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car might not start or it could break down because it wouldn’t recognize that type of fuel.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4412" y="1155633"/>
            <a:ext cx="3512388" cy="497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Activity: High-quality fuels vs. Low-quality fuels 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197693" y="1312605"/>
            <a:ext cx="8489105" cy="4813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Bring two volunteers to the front of the room.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90"/>
              </a:spcBef>
              <a:spcAft>
                <a:spcPts val="0"/>
              </a:spcAft>
              <a:buClr>
                <a:srgbClr val="008000"/>
              </a:buClr>
              <a:buSzPct val="98333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volunteer will act like a race car performing at top speed with high-quality fuel.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90"/>
              </a:spcBef>
              <a:spcAft>
                <a:spcPts val="0"/>
              </a:spcAft>
              <a:buClr>
                <a:srgbClr val="008000"/>
              </a:buClr>
              <a:buSzPct val="98333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second volunteer will act like a race car performing at a slow, sluggish speed because of low-quality fuel.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590"/>
              </a:spcBef>
              <a:spcAft>
                <a:spcPts val="0"/>
              </a:spcAft>
              <a:buClr>
                <a:srgbClr val="008000"/>
              </a:buClr>
              <a:buSzPct val="98333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Pretend to be race cars and show us how to perform based on the quality fuel in your tank. 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0" l="10700" r="11580" t="71652"/>
          <a:stretch/>
        </p:blipFill>
        <p:spPr>
          <a:xfrm>
            <a:off x="0" y="5142657"/>
            <a:ext cx="2257817" cy="9494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/>
          <p:nvPr/>
        </p:nvSpPr>
        <p:spPr>
          <a:xfrm>
            <a:off x="75233" y="4725119"/>
            <a:ext cx="8993534" cy="1342102"/>
          </a:xfrm>
          <a:custGeom>
            <a:pathLst>
              <a:path extrusionOk="0" h="120000" w="120000">
                <a:moveTo>
                  <a:pt x="0" y="110678"/>
                </a:moveTo>
                <a:cubicBezTo>
                  <a:pt x="57497" y="119028"/>
                  <a:pt x="114994" y="127377"/>
                  <a:pt x="119823" y="108931"/>
                </a:cubicBezTo>
                <a:cubicBezTo>
                  <a:pt x="124651" y="90484"/>
                  <a:pt x="28972" y="0"/>
                  <a:pt x="28972" y="0"/>
                </a:cubicBezTo>
                <a:lnTo>
                  <a:pt x="28972" y="0"/>
                </a:lnTo>
              </a:path>
            </a:pathLst>
          </a:custGeom>
          <a:noFill/>
          <a:ln cap="flat" cmpd="sng" w="25400">
            <a:solidFill>
              <a:srgbClr val="FFFF00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4">
            <a:alphaModFix/>
          </a:blip>
          <a:srcRect b="60430" l="55479" r="2424" t="13190"/>
          <a:stretch/>
        </p:blipFill>
        <p:spPr>
          <a:xfrm>
            <a:off x="75218" y="4132848"/>
            <a:ext cx="2117100" cy="8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/>
          <p:nvPr/>
        </p:nvSpPr>
        <p:spPr>
          <a:xfrm>
            <a:off x="873616" y="5479580"/>
            <a:ext cx="713882" cy="275633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1s car </a:t>
            </a:r>
          </a:p>
        </p:txBody>
      </p:sp>
      <p:sp>
        <p:nvSpPr>
          <p:cNvPr id="113" name="Shape 113"/>
          <p:cNvSpPr/>
          <p:nvPr/>
        </p:nvSpPr>
        <p:spPr>
          <a:xfrm>
            <a:off x="1371273" y="4219512"/>
            <a:ext cx="707738" cy="387198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2nd car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ollarphotoclub_89451323.jpg" id="118" name="Shape 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2895" y="4694921"/>
            <a:ext cx="2147850" cy="216308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High Quality Fuel</a:t>
            </a: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457200" y="1417637"/>
            <a:ext cx="8229600" cy="4906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2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1. Foods that are higher in quality are closest to their source. They look like when they did when they came from the farm or from nature.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1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Ex: Apple looks just like it did when it came from its source, the apple tree.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2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2. Higher-quality foods are either not processed at all or just minimally processed.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higher quality = closest to the source,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minimally processed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Low-Quality Fuel 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When a food is processed, the way it looks, feels and tastes is changed. USUALLY, when a food is processed, something is taken away.</a:t>
            </a: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Processed = changed, usually something is taken away</a:t>
            </a:r>
          </a:p>
        </p:txBody>
      </p:sp>
      <p:pic>
        <p:nvPicPr>
          <p:cNvPr descr="Macintosh HD:Users:sarahwalatka:Desktop:lesson 4 pics:Dollarphotoclub_24204432.jpg" id="127" name="Shape 127"/>
          <p:cNvPicPr preferRelativeResize="0"/>
          <p:nvPr/>
        </p:nvPicPr>
        <p:blipFill rotWithShape="1">
          <a:blip r:embed="rId3">
            <a:alphaModFix/>
          </a:blip>
          <a:srcRect b="20156" l="60573" r="2424" t="57390"/>
          <a:stretch/>
        </p:blipFill>
        <p:spPr>
          <a:xfrm>
            <a:off x="5698671" y="4965923"/>
            <a:ext cx="2873829" cy="1522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500" y="4804680"/>
            <a:ext cx="1665513" cy="166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1607" y="4735285"/>
            <a:ext cx="1983920" cy="198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1" i="0" lang="en-US" sz="36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Activity: High Quality Fuel to Low Quality Fuel </a:t>
            </a:r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Pick 4 volunteers show how a high quality food can be processed, or changed, and made into a lower-quality food. </a:t>
            </a: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PROP: Props to be used are the apple, apple juice, applesauce, Apple Os.</a:t>
            </a: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4 volunteers in the front of the room.</a:t>
            </a: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Give each volunteer a food prop in random order.</a:t>
            </a: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Hand each volunteer a food that is made from apples or CLAIMS to be made from apples.</a:t>
            </a:r>
          </a:p>
          <a:p>
            <a:pPr indent="-457200" lvl="0" marL="6604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the volunteers put in order from whole and closest to the source to farthest from the source meaning in, meaning it has been processed </a:t>
            </a:r>
          </a:p>
          <a:p>
            <a:pPr indent="0" lvl="0" marL="203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Correct order; 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apple, apple sauce, apple juice, Apple Os.</a:t>
            </a:r>
          </a:p>
          <a:p>
            <a:pPr indent="-1397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3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3 Reasons: Choose foods closest to the source and minimally processed</a:t>
            </a: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Minimally processed foods, retain their original nutritional value. </a:t>
            </a: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We need the original nutrients found in foods because that is what feeds our cells. </a:t>
            </a: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  <a:buFont typeface="Arial"/>
              <a:buAutoNum type="arabicPeriod"/>
            </a:pPr>
            <a:r>
              <a:rPr b="0" i="0" lang="en-US" sz="2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When we feed our cells proper nutrients our                 bodies stay healthier because our immune system stays strong. </a:t>
            </a:r>
          </a:p>
        </p:txBody>
      </p:sp>
      <p:pic>
        <p:nvPicPr>
          <p:cNvPr descr="Dollarphotoclub_89451323.jpg" id="142" name="Shape 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9485" y="4956462"/>
            <a:ext cx="1710339" cy="1600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Calibri"/>
              <a:buNone/>
            </a:pPr>
            <a:r>
              <a:rPr b="1" i="0" lang="en-US" sz="44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Characteristics of high-quality foods: </a:t>
            </a:r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457199" y="1600200"/>
            <a:ext cx="7722524" cy="4667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20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WHOLE, CLOSEST TO THE SOURCE, AND MINIMALLY PROCESSED. </a:t>
            </a:r>
            <a:r>
              <a:rPr b="0" i="0" lang="en-US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Ex: Apple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720" y="3284923"/>
            <a:ext cx="2212390" cy="316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0417" y="3516303"/>
            <a:ext cx="3426381" cy="29581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llarphotoclub_89451323.jpg" id="151" name="Shape 1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58355" y="3958487"/>
            <a:ext cx="1792941" cy="1677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