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firstSlideNum="0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9" name="Shape 59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None/>
              <a:defRPr/>
            </a:lvl1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7.jpg"/><Relationship Id="rId4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09.png"/><Relationship Id="rId5" Type="http://schemas.openxmlformats.org/officeDocument/2006/relationships/image" Target="../media/image08.jpg"/><Relationship Id="rId6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Relationship Id="rId4" Type="http://schemas.openxmlformats.org/officeDocument/2006/relationships/image" Target="../media/image06.jpg"/><Relationship Id="rId5" Type="http://schemas.openxmlformats.org/officeDocument/2006/relationships/image" Target="../media/image01.jpg"/><Relationship Id="rId6" Type="http://schemas.openxmlformats.org/officeDocument/2006/relationships/image" Target="../media/image03.jpg"/><Relationship Id="rId7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0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jpg"/><Relationship Id="rId4" Type="http://schemas.openxmlformats.org/officeDocument/2006/relationships/image" Target="../media/image05.jp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jpg"/><Relationship Id="rId4" Type="http://schemas.openxmlformats.org/officeDocument/2006/relationships/image" Target="../media/image15.jpg"/><Relationship Id="rId5" Type="http://schemas.openxmlformats.org/officeDocument/2006/relationships/image" Target="../media/image0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6946"/>
            <a:ext cx="9144000" cy="610410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>
            <p:ph type="ctrTitle"/>
          </p:nvPr>
        </p:nvSpPr>
        <p:spPr>
          <a:xfrm>
            <a:off x="1061887" y="1014004"/>
            <a:ext cx="7772400" cy="989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Lesson #</a:t>
            </a:r>
            <a:r>
              <a:rPr b="0" i="0" lang="en-US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82" name="Shape 82"/>
          <p:cNvSpPr txBox="1"/>
          <p:nvPr>
            <p:ph idx="1" type="subTitle"/>
          </p:nvPr>
        </p:nvSpPr>
        <p:spPr>
          <a:xfrm>
            <a:off x="1186262" y="3712442"/>
            <a:ext cx="7740860" cy="248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Fuel </a:t>
            </a:r>
            <a:r>
              <a:rPr b="1" lang="en-US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our Engine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High-</a:t>
            </a:r>
            <a:r>
              <a:rPr b="1" lang="en-US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uality Fuel! </a:t>
            </a: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4">
            <a:alphaModFix/>
          </a:blip>
          <a:srcRect b="0" l="0" r="0" t="11079"/>
          <a:stretch/>
        </p:blipFill>
        <p:spPr>
          <a:xfrm>
            <a:off x="7373" y="154941"/>
            <a:ext cx="1983650" cy="1210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57200" y="2418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Activity: </a:t>
            </a:r>
            <a:r>
              <a:rPr b="1" lang="en-US" sz="4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Matching Activity</a:t>
            </a: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200" y="855900"/>
            <a:ext cx="5793899" cy="600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Higher-quality foods are…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457200" y="1404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What are some higher-quality foods that are whole and close to their source and minimally processed and what they might be processed into?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     Examples: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orn=corn chips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ig=</a:t>
            </a: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ig Newton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Chicken breast=chicken nuggets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Whole wheat bread=white bread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Fruit=fruit leather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Fruit=fruit juice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364866" y="1748442"/>
            <a:ext cx="184666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15262" l="1041" r="-2943" t="31514"/>
          <a:stretch/>
        </p:blipFill>
        <p:spPr>
          <a:xfrm>
            <a:off x="5451328" y="3028774"/>
            <a:ext cx="2015733" cy="944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3_L2_FuelUp_04_comparison_activity.pdf" id="166" name="Shape 166"/>
          <p:cNvPicPr preferRelativeResize="0"/>
          <p:nvPr/>
        </p:nvPicPr>
        <p:blipFill rotWithShape="1">
          <a:blip r:embed="rId4">
            <a:alphaModFix/>
          </a:blip>
          <a:srcRect b="55222" l="57157" r="16541" t="9871"/>
          <a:stretch/>
        </p:blipFill>
        <p:spPr>
          <a:xfrm>
            <a:off x="7559393" y="3011660"/>
            <a:ext cx="1416390" cy="1819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llarphotoclub_89451323.jpg" id="167" name="Shape 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6932" y="3921505"/>
            <a:ext cx="824923" cy="83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577" y="5011023"/>
            <a:ext cx="2061556" cy="128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 ways to spot higher-quality food?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Whole, closest to the source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Minimally processed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Whole food, close to its original source is a “high-quality” food such as an apple.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Processed foods are </a:t>
            </a:r>
            <a:r>
              <a:rPr lang="en-US" sz="2800"/>
              <a:t>“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low-quality” foods such as applesauce. 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High-quality foods are: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Whole, closest to their original source or from nature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Minimally processed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-232" l="19417" r="19334" t="-232"/>
          <a:stretch/>
        </p:blipFill>
        <p:spPr>
          <a:xfrm>
            <a:off x="1338941" y="-47957"/>
            <a:ext cx="6858000" cy="6905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10586" l="19379" r="20145" t="7384"/>
          <a:stretch/>
        </p:blipFill>
        <p:spPr>
          <a:xfrm>
            <a:off x="1337604" y="0"/>
            <a:ext cx="6423464" cy="489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b="10132" l="19706" r="19628" t="48662"/>
          <a:stretch/>
        </p:blipFill>
        <p:spPr>
          <a:xfrm>
            <a:off x="1983921" y="4898573"/>
            <a:ext cx="5130831" cy="19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intosh HD:Users:sarahwalatka:Desktop:Dollarphotoclub_76609629.jpg"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745" y="3853239"/>
            <a:ext cx="2456942" cy="200782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Review Lesson #1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457199" y="1600200"/>
            <a:ext cx="805262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800" u="sng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In Lesson #1</a:t>
            </a: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 We learned that our body is like a car. Our bodies must use a combination of </a:t>
            </a:r>
            <a:r>
              <a:rPr b="0" i="0" lang="en-US" sz="2800" u="sng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different types of fuels: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Protein=GROW foods  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Fats=Brain foods      </a:t>
            </a:r>
            <a:r>
              <a:rPr b="1" i="0" lang="en-US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Carbohydrates=GO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b="0" l="0" r="8386" t="50120"/>
          <a:stretch/>
        </p:blipFill>
        <p:spPr>
          <a:xfrm>
            <a:off x="6244280" y="5835551"/>
            <a:ext cx="2722737" cy="99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232935"/>
            <a:ext cx="1105192" cy="1625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intosh HD:Users:sarahwalatka:Desktop:lesson 4 pics:Dollarphotoclub_24204432.jpg" id="93" name="Shape 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9266" y="3887766"/>
            <a:ext cx="2400552" cy="179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7">
            <a:alphaModFix/>
          </a:blip>
          <a:srcRect b="0" l="0" r="5525" t="12031"/>
          <a:stretch/>
        </p:blipFill>
        <p:spPr>
          <a:xfrm>
            <a:off x="3465887" y="4159150"/>
            <a:ext cx="2231762" cy="13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385119" y="5317089"/>
            <a:ext cx="71247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Fuel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What would happen if you were to use a fuel that is not meant for your body?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car might not start or it could break down because it wouldn’t recognize that type of fuel.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4412" y="1155633"/>
            <a:ext cx="3512388" cy="497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Activity: High-quality fuels vs. Low-quality fuels 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197693" y="1312605"/>
            <a:ext cx="8489105" cy="4813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Bring two volunteers to the front of the room.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volunteer will act like a race car performing at top speed with high-quality fuel.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second volunteer will act like a race car performing at a slow, sluggish speed because of low-quality fuel.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Pretend to be race cars and show us how to perform based on the quality fuel in your tank. 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10700" r="11580" t="71652"/>
          <a:stretch/>
        </p:blipFill>
        <p:spPr>
          <a:xfrm>
            <a:off x="0" y="5142657"/>
            <a:ext cx="2257817" cy="9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75233" y="4725119"/>
            <a:ext cx="8993534" cy="1342102"/>
          </a:xfrm>
          <a:custGeom>
            <a:pathLst>
              <a:path extrusionOk="0" h="120000" w="120000">
                <a:moveTo>
                  <a:pt x="0" y="110678"/>
                </a:moveTo>
                <a:cubicBezTo>
                  <a:pt x="57497" y="119028"/>
                  <a:pt x="114994" y="127377"/>
                  <a:pt x="119823" y="108931"/>
                </a:cubicBezTo>
                <a:cubicBezTo>
                  <a:pt x="124651" y="90484"/>
                  <a:pt x="28972" y="0"/>
                  <a:pt x="28972" y="0"/>
                </a:cubicBezTo>
                <a:lnTo>
                  <a:pt x="28972" y="0"/>
                </a:lnTo>
              </a:path>
            </a:pathLst>
          </a:custGeom>
          <a:noFill/>
          <a:ln cap="flat" cmpd="sng" w="2540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b="60430" l="55479" r="2424" t="13190"/>
          <a:stretch/>
        </p:blipFill>
        <p:spPr>
          <a:xfrm>
            <a:off x="75218" y="4132848"/>
            <a:ext cx="2117100" cy="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873616" y="5479580"/>
            <a:ext cx="713882" cy="275633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1s car </a:t>
            </a:r>
          </a:p>
        </p:txBody>
      </p:sp>
      <p:sp>
        <p:nvSpPr>
          <p:cNvPr id="113" name="Shape 113"/>
          <p:cNvSpPr/>
          <p:nvPr/>
        </p:nvSpPr>
        <p:spPr>
          <a:xfrm>
            <a:off x="1371273" y="4219512"/>
            <a:ext cx="707738" cy="387198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2nd car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llarphotoclub_89451323.jpg" id="118" name="Shape 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2895" y="4694921"/>
            <a:ext cx="2147850" cy="2163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High Quality Fuel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457200" y="1417637"/>
            <a:ext cx="8229600" cy="4906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2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1. Foods that are higher in quality are closest to their source. They look like when they did when they came from the farm or from nature.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Ex: Apple looks just like it did when it came from its source, the apple tree.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2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2. Higher-quality foods are either not processed at all or just minimally processed.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quality = closest to the source,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minimally processed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Low-Quality Fuel 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When a food is processed, the way it looks, feels and tastes is changed. USUALLY, when a food is processed, something is taken away.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Processed = changed, usually something is taken away</a:t>
            </a:r>
          </a:p>
        </p:txBody>
      </p:sp>
      <p:pic>
        <p:nvPicPr>
          <p:cNvPr descr="Macintosh HD:Users:sarahwalatka:Desktop:lesson 4 pics:Dollarphotoclub_24204432.jpg" id="127" name="Shape 127"/>
          <p:cNvPicPr preferRelativeResize="0"/>
          <p:nvPr/>
        </p:nvPicPr>
        <p:blipFill rotWithShape="1">
          <a:blip r:embed="rId3">
            <a:alphaModFix/>
          </a:blip>
          <a:srcRect b="20156" l="60573" r="2424" t="57390"/>
          <a:stretch/>
        </p:blipFill>
        <p:spPr>
          <a:xfrm>
            <a:off x="5698671" y="4965923"/>
            <a:ext cx="2873829" cy="152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4804680"/>
            <a:ext cx="1665513" cy="166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1607" y="4735285"/>
            <a:ext cx="1983920" cy="19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Activity: High Quality Fuel to Low Quality Fuel 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Pick 4 volunteers show how a high quality food can be processed, or changed, and made into a lower-quality food. 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PROP: Props to be used are the apple, apple juice, applesauce, Apple Os.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4 volunteers in the front of the room.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each volunteer a food prop in random order.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each volunteer a food that is made from apples or CLAIMS to be made from apples.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the volunteers put in order from whole and closest to the source to farthest from the source meaning in, meaning it has been processed 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Correct order;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apple, apple sauce, apple juice, Apple Os.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 Reasons: Choose foods closest to the source and minimally processed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Minimally processed foods, retain their original nutritional value. </a:t>
            </a: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We need the original nutrients found in foods because that is what feeds our cells. </a:t>
            </a: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When we feed our cells proper nutrients our                 bodies stay healthier because our immune system stays strong. </a:t>
            </a:r>
          </a:p>
        </p:txBody>
      </p:sp>
      <p:pic>
        <p:nvPicPr>
          <p:cNvPr descr="Dollarphotoclub_89451323.jpg" id="142" name="Shape 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485" y="4956462"/>
            <a:ext cx="1710339" cy="160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Characteristics of high-quality foods: 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457199" y="1600200"/>
            <a:ext cx="7722524" cy="4667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WHOLE, CLOSEST TO THE SOURCE, AND MINIMALLY PROCESSED. </a:t>
            </a:r>
            <a:r>
              <a:rPr b="0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Ex: Apple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720" y="3284923"/>
            <a:ext cx="2212390" cy="316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417" y="3516303"/>
            <a:ext cx="3426381" cy="2958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llarphotoclub_89451323.jpg" id="151" name="Shape 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8355" y="3958487"/>
            <a:ext cx="1792941" cy="167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