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9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920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70CDB-DFAF-9A4F-9451-EAAE1E0F5E40}" type="datetimeFigureOut">
              <a:rPr lang="en-US" smtClean="0"/>
              <a:t>3/26/15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68ACD-5338-7A4D-BB66-4EE1D8D6F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1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8ACD-5338-7A4D-BB66-4EE1D8D6F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23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8ACD-5338-7A4D-BB66-4EE1D8D6FC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C42E-5B24-2F40-8C00-CF723421264A}" type="datetimeFigureOut">
              <a:rPr lang="en-US" smtClean="0"/>
              <a:t>3/26/15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5F23F-6885-B640-9C3A-FE779C68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3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C42E-5B24-2F40-8C00-CF723421264A}" type="datetimeFigureOut">
              <a:rPr lang="en-US" smtClean="0"/>
              <a:t>3/26/15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5F23F-6885-B640-9C3A-FE779C68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1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C42E-5B24-2F40-8C00-CF723421264A}" type="datetimeFigureOut">
              <a:rPr lang="en-US" smtClean="0"/>
              <a:t>3/26/15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5F23F-6885-B640-9C3A-FE779C68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2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C42E-5B24-2F40-8C00-CF723421264A}" type="datetimeFigureOut">
              <a:rPr lang="en-US" smtClean="0"/>
              <a:t>3/26/15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5F23F-6885-B640-9C3A-FE779C68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6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C42E-5B24-2F40-8C00-CF723421264A}" type="datetimeFigureOut">
              <a:rPr lang="en-US" smtClean="0"/>
              <a:t>3/26/15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5F23F-6885-B640-9C3A-FE779C68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2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C42E-5B24-2F40-8C00-CF723421264A}" type="datetimeFigureOut">
              <a:rPr lang="en-US" smtClean="0"/>
              <a:t>3/26/15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5F23F-6885-B640-9C3A-FE779C68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2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C42E-5B24-2F40-8C00-CF723421264A}" type="datetimeFigureOut">
              <a:rPr lang="en-US" smtClean="0"/>
              <a:t>3/26/15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5F23F-6885-B640-9C3A-FE779C68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5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C42E-5B24-2F40-8C00-CF723421264A}" type="datetimeFigureOut">
              <a:rPr lang="en-US" smtClean="0"/>
              <a:t>3/26/15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5F23F-6885-B640-9C3A-FE779C68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C42E-5B24-2F40-8C00-CF723421264A}" type="datetimeFigureOut">
              <a:rPr lang="en-US" smtClean="0"/>
              <a:t>3/26/15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5F23F-6885-B640-9C3A-FE779C68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0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C42E-5B24-2F40-8C00-CF723421264A}" type="datetimeFigureOut">
              <a:rPr lang="en-US" smtClean="0"/>
              <a:t>3/26/15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5F23F-6885-B640-9C3A-FE779C68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0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C42E-5B24-2F40-8C00-CF723421264A}" type="datetimeFigureOut">
              <a:rPr lang="en-US" smtClean="0"/>
              <a:t>3/26/15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5F23F-6885-B640-9C3A-FE779C68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33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6C42E-5B24-2F40-8C00-CF723421264A}" type="datetimeFigureOut">
              <a:rPr lang="en-US" smtClean="0"/>
              <a:t>3/26/15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5F23F-6885-B640-9C3A-FE779C68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56004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Lesson #5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4547"/>
            <a:ext cx="9144000" cy="1752600"/>
          </a:xfrm>
        </p:spPr>
        <p:txBody>
          <a:bodyPr/>
          <a:lstStyle/>
          <a:p>
            <a:r>
              <a:rPr lang="en-US" sz="4000" dirty="0" smtClean="0">
                <a:solidFill>
                  <a:srgbClr val="008000"/>
                </a:solidFill>
              </a:rPr>
              <a:t>Kids and Advertising</a:t>
            </a:r>
          </a:p>
          <a:p>
            <a:endParaRPr lang="en-US" dirty="0"/>
          </a:p>
        </p:txBody>
      </p:sp>
      <p:pic>
        <p:nvPicPr>
          <p:cNvPr id="4" name="Picture 3" descr="GGlog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/>
          <a:stretch/>
        </p:blipFill>
        <p:spPr>
          <a:xfrm>
            <a:off x="2647155" y="235197"/>
            <a:ext cx="3657774" cy="21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60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pic>
        <p:nvPicPr>
          <p:cNvPr id="6" name="Content Placeholder 5" descr="Screen Shot 2015-01-29 at 2.20.51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720"/>
          <a:stretch/>
        </p:blipFill>
        <p:spPr>
          <a:xfrm>
            <a:off x="457200" y="1132276"/>
            <a:ext cx="8229600" cy="5368515"/>
          </a:xfrm>
        </p:spPr>
      </p:pic>
    </p:spTree>
    <p:extLst>
      <p:ext uri="{BB962C8B-B14F-4D97-AF65-F5344CB8AC3E}">
        <p14:creationId xmlns:p14="http://schemas.microsoft.com/office/powerpoint/2010/main" val="1461261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1-29 at 2.21.14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t="-1" r="-1754" b="16821"/>
          <a:stretch/>
        </p:blipFill>
        <p:spPr>
          <a:xfrm>
            <a:off x="457200" y="0"/>
            <a:ext cx="8229600" cy="6667906"/>
          </a:xfrm>
        </p:spPr>
      </p:pic>
      <p:sp>
        <p:nvSpPr>
          <p:cNvPr id="2" name="TextBox 1"/>
          <p:cNvSpPr txBox="1"/>
          <p:nvPr/>
        </p:nvSpPr>
        <p:spPr>
          <a:xfrm>
            <a:off x="7285124" y="4595675"/>
            <a:ext cx="24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45343" y="5702309"/>
            <a:ext cx="24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19202" y="6233406"/>
            <a:ext cx="24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2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llarphotoclub_2420443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9425"/>
          <a:stretch/>
        </p:blipFill>
        <p:spPr>
          <a:xfrm>
            <a:off x="1402829" y="3950191"/>
            <a:ext cx="6064214" cy="2907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234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Review: Whole Grains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7366"/>
            <a:ext cx="8229600" cy="309574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What is an example of a whole grain?</a:t>
            </a:r>
          </a:p>
          <a:p>
            <a:r>
              <a:rPr lang="en-US" sz="2800" dirty="0" smtClean="0">
                <a:solidFill>
                  <a:srgbClr val="008000"/>
                </a:solidFill>
              </a:rPr>
              <a:t>What are some common types of grains?</a:t>
            </a:r>
          </a:p>
          <a:p>
            <a:r>
              <a:rPr lang="en-US" sz="2800" dirty="0" smtClean="0">
                <a:solidFill>
                  <a:srgbClr val="008000"/>
                </a:solidFill>
              </a:rPr>
              <a:t>Which fuel type(s) are grains?</a:t>
            </a:r>
          </a:p>
          <a:p>
            <a:r>
              <a:rPr lang="en-US" sz="2800" dirty="0" smtClean="0">
                <a:solidFill>
                  <a:srgbClr val="008000"/>
                </a:solidFill>
              </a:rPr>
              <a:t>Grain that is ground up into powder is called______.</a:t>
            </a:r>
          </a:p>
          <a:p>
            <a:r>
              <a:rPr lang="en-US" sz="2800" i="1" dirty="0" smtClean="0">
                <a:solidFill>
                  <a:srgbClr val="008000"/>
                </a:solidFill>
              </a:rPr>
              <a:t>Processed </a:t>
            </a:r>
            <a:r>
              <a:rPr lang="en-US" sz="2800" dirty="0">
                <a:solidFill>
                  <a:srgbClr val="008000"/>
                </a:solidFill>
              </a:rPr>
              <a:t>=</a:t>
            </a:r>
            <a:r>
              <a:rPr lang="en-US" sz="2800" dirty="0" smtClean="0">
                <a:solidFill>
                  <a:srgbClr val="008000"/>
                </a:solidFill>
              </a:rPr>
              <a:t> changed from its original source 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3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Advertising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97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Companies use advertising to get people to buy different products such as: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Food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Toys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Games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Movies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burger 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75" y="2738762"/>
            <a:ext cx="5902454" cy="393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5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468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Where is Advertising?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5878"/>
            <a:ext cx="8229600" cy="35885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Print ads in magazines and newspapers</a:t>
            </a:r>
          </a:p>
          <a:p>
            <a:r>
              <a:rPr lang="en-US" sz="2800" dirty="0" smtClean="0">
                <a:solidFill>
                  <a:srgbClr val="008000"/>
                </a:solidFill>
              </a:rPr>
              <a:t>Internet ads on various websites</a:t>
            </a:r>
          </a:p>
          <a:p>
            <a:r>
              <a:rPr lang="en-US" sz="2800" dirty="0" smtClean="0">
                <a:solidFill>
                  <a:srgbClr val="008000"/>
                </a:solidFill>
              </a:rPr>
              <a:t>TV commercials</a:t>
            </a:r>
          </a:p>
          <a:p>
            <a:r>
              <a:rPr lang="en-US" sz="2800" dirty="0" smtClean="0">
                <a:solidFill>
                  <a:srgbClr val="008000"/>
                </a:solidFill>
              </a:rPr>
              <a:t>Radio</a:t>
            </a:r>
          </a:p>
          <a:p>
            <a:r>
              <a:rPr lang="en-US" sz="2800" dirty="0" smtClean="0">
                <a:solidFill>
                  <a:srgbClr val="008000"/>
                </a:solidFill>
              </a:rPr>
              <a:t>Billboards</a:t>
            </a:r>
          </a:p>
          <a:p>
            <a:r>
              <a:rPr lang="en-US" sz="2800" dirty="0" smtClean="0">
                <a:solidFill>
                  <a:srgbClr val="008000"/>
                </a:solidFill>
              </a:rPr>
              <a:t>Cars/trucks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billboar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35334" r="20677" b="18367"/>
          <a:stretch/>
        </p:blipFill>
        <p:spPr>
          <a:xfrm>
            <a:off x="4945864" y="2795094"/>
            <a:ext cx="3960033" cy="38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97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llarphotoclub_603957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8"/>
          <a:stretch/>
        </p:blipFill>
        <p:spPr>
          <a:xfrm>
            <a:off x="4544847" y="4545544"/>
            <a:ext cx="2429441" cy="2154966"/>
          </a:xfrm>
          <a:prstGeom prst="rect">
            <a:avLst/>
          </a:prstGeom>
        </p:spPr>
      </p:pic>
      <p:pic>
        <p:nvPicPr>
          <p:cNvPr id="4" name="Picture 3" descr="Dollarphotoclub_5759405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t="23976" r="6719" b="20156"/>
          <a:stretch/>
        </p:blipFill>
        <p:spPr>
          <a:xfrm>
            <a:off x="1722596" y="5414540"/>
            <a:ext cx="2822251" cy="1285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Getting Your Attention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581" y="1293570"/>
            <a:ext cx="8229600" cy="38130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rgbClr val="008000"/>
                </a:solidFill>
              </a:rPr>
              <a:t>Companies create advertisements that capture your attention so that you BUY their product.  Different ways they do this:</a:t>
            </a:r>
          </a:p>
          <a:p>
            <a:r>
              <a:rPr lang="en-US" sz="3000" i="1" dirty="0" smtClean="0">
                <a:solidFill>
                  <a:srgbClr val="008000"/>
                </a:solidFill>
              </a:rPr>
              <a:t>Gimmicks</a:t>
            </a:r>
            <a:r>
              <a:rPr lang="en-US" sz="3000" dirty="0" smtClean="0">
                <a:solidFill>
                  <a:srgbClr val="008000"/>
                </a:solidFill>
              </a:rPr>
              <a:t>: clubs, prizes, games</a:t>
            </a:r>
          </a:p>
          <a:p>
            <a:r>
              <a:rPr lang="en-US" sz="3000" dirty="0" smtClean="0">
                <a:solidFill>
                  <a:srgbClr val="008000"/>
                </a:solidFill>
              </a:rPr>
              <a:t>Give-</a:t>
            </a:r>
            <a:r>
              <a:rPr lang="en-US" sz="3000" dirty="0" err="1" smtClean="0">
                <a:solidFill>
                  <a:srgbClr val="008000"/>
                </a:solidFill>
              </a:rPr>
              <a:t>Aways</a:t>
            </a:r>
            <a:r>
              <a:rPr lang="en-US" sz="3000" dirty="0" smtClean="0">
                <a:solidFill>
                  <a:srgbClr val="008000"/>
                </a:solidFill>
              </a:rPr>
              <a:t>: </a:t>
            </a:r>
            <a:r>
              <a:rPr lang="en-US" sz="3000" dirty="0">
                <a:solidFill>
                  <a:srgbClr val="008000"/>
                </a:solidFill>
              </a:rPr>
              <a:t>t</a:t>
            </a:r>
            <a:r>
              <a:rPr lang="en-US" sz="3000" dirty="0" smtClean="0">
                <a:solidFill>
                  <a:srgbClr val="008000"/>
                </a:solidFill>
              </a:rPr>
              <a:t>oys in cereal boxes or in fast food meals</a:t>
            </a:r>
          </a:p>
          <a:p>
            <a:r>
              <a:rPr lang="en-US" sz="3000" dirty="0" smtClean="0">
                <a:solidFill>
                  <a:srgbClr val="008000"/>
                </a:solidFill>
              </a:rPr>
              <a:t>Music, songs or jingles </a:t>
            </a:r>
          </a:p>
          <a:p>
            <a:r>
              <a:rPr lang="en-US" sz="3000" dirty="0">
                <a:solidFill>
                  <a:srgbClr val="008000"/>
                </a:solidFill>
              </a:rPr>
              <a:t>Famous people (athletes, celebrities)</a:t>
            </a:r>
          </a:p>
          <a:p>
            <a:r>
              <a:rPr lang="en-US" sz="3000" dirty="0">
                <a:solidFill>
                  <a:srgbClr val="008000"/>
                </a:solidFill>
              </a:rPr>
              <a:t>Catch Tag </a:t>
            </a:r>
            <a:r>
              <a:rPr lang="en-US" sz="3000" dirty="0" smtClean="0">
                <a:solidFill>
                  <a:srgbClr val="008000"/>
                </a:solidFill>
              </a:rPr>
              <a:t>Lines: “</a:t>
            </a:r>
            <a:r>
              <a:rPr lang="en-US" sz="3000" dirty="0">
                <a:solidFill>
                  <a:srgbClr val="008000"/>
                </a:solidFill>
              </a:rPr>
              <a:t>Silly Rabbit!  _______ are for kids.”</a:t>
            </a:r>
          </a:p>
          <a:p>
            <a:endParaRPr lang="en-US" sz="2800" dirty="0" smtClean="0">
              <a:solidFill>
                <a:srgbClr val="00800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6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Cereal Advertising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806135" cy="49507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average adult’s cereal is placed twice as high as the children’s cereal.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Adult cereal characters look adults straight in the eye.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Children’s cereal characters look down at them.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Next time you are at the market take a look at the cereal boxes!</a:t>
            </a:r>
          </a:p>
          <a:p>
            <a:endParaRPr lang="en-US" dirty="0"/>
          </a:p>
        </p:txBody>
      </p:sp>
      <p:pic>
        <p:nvPicPr>
          <p:cNvPr id="3" name="Picture 2" descr="Dollarphotoclub_479366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2193" r="40129"/>
          <a:stretch/>
        </p:blipFill>
        <p:spPr>
          <a:xfrm>
            <a:off x="5378047" y="1600200"/>
            <a:ext cx="3594686" cy="47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63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How They </a:t>
            </a:r>
            <a:r>
              <a:rPr lang="en-US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apture </a:t>
            </a:r>
            <a:r>
              <a:rPr lang="en-US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Y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our Interest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1" y="1600200"/>
            <a:ext cx="4167856" cy="47836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Characters created with bright colors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	- Tony the Tiger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	</a:t>
            </a:r>
            <a:r>
              <a:rPr lang="en-US" dirty="0" smtClean="0">
                <a:solidFill>
                  <a:srgbClr val="008000"/>
                </a:solidFill>
              </a:rPr>
              <a:t>- Toucan Sam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	</a:t>
            </a:r>
            <a:r>
              <a:rPr lang="en-US" dirty="0" smtClean="0">
                <a:solidFill>
                  <a:srgbClr val="008000"/>
                </a:solidFill>
              </a:rPr>
              <a:t>- Nestle Quick Bunny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 descr="cereal bo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16" y="1600200"/>
            <a:ext cx="3730284" cy="4827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028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Claims That </a:t>
            </a:r>
            <a:r>
              <a:rPr lang="en-US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tretch the Truth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9920" y="1662938"/>
            <a:ext cx="4415850" cy="497154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“Part of </a:t>
            </a:r>
            <a:r>
              <a:rPr lang="en-US" dirty="0">
                <a:solidFill>
                  <a:srgbClr val="008000"/>
                </a:solidFill>
              </a:rPr>
              <a:t>a</a:t>
            </a:r>
            <a:r>
              <a:rPr lang="en-US" dirty="0" smtClean="0">
                <a:solidFill>
                  <a:srgbClr val="008000"/>
                </a:solidFill>
              </a:rPr>
              <a:t> nutritious breakfast”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Suggesting you will be a better athlete or have more energy if you drink their sports drinks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3500" b="1" i="1" dirty="0" smtClean="0">
                <a:solidFill>
                  <a:srgbClr val="008000"/>
                </a:solidFill>
              </a:rPr>
              <a:t>*These strategies used by advertisers work!</a:t>
            </a:r>
            <a:endParaRPr lang="en-US" sz="3500" b="1" i="1" dirty="0">
              <a:solidFill>
                <a:srgbClr val="008000"/>
              </a:solidFill>
            </a:endParaRPr>
          </a:p>
        </p:txBody>
      </p:sp>
      <p:pic>
        <p:nvPicPr>
          <p:cNvPr id="4" name="Picture 3" descr="cerea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r="5163" b="3460"/>
          <a:stretch/>
        </p:blipFill>
        <p:spPr>
          <a:xfrm>
            <a:off x="317471" y="1521031"/>
            <a:ext cx="3893198" cy="4846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7728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Food &amp; Advertising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Have you ever asked your parents to buy a certain food after seeing it on TV?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Advertisements for food are the most common ads we see daily.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 lot of money is spent on trying to sell low-quality foods to kids like you.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Can you name a highly-processed food that is lower in quality and advertised in commercials?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81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334</Words>
  <Application>Microsoft Macintosh PowerPoint</Application>
  <PresentationFormat>On-screen Show (4:3)</PresentationFormat>
  <Paragraphs>60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Lesson #5</vt:lpstr>
      <vt:lpstr>Review: Whole Grains</vt:lpstr>
      <vt:lpstr>Advertising</vt:lpstr>
      <vt:lpstr>Where is Advertising?</vt:lpstr>
      <vt:lpstr>Getting Your Attention</vt:lpstr>
      <vt:lpstr>Cereal Advertising</vt:lpstr>
      <vt:lpstr>How They Capture Your Interest</vt:lpstr>
      <vt:lpstr>Claims That Stretch the Truth</vt:lpstr>
      <vt:lpstr>Food &amp; Advertising</vt:lpstr>
      <vt:lpstr>Activity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#5</dc:title>
  <dc:creator>Jill Coons</dc:creator>
  <cp:lastModifiedBy>Sarah Walatka</cp:lastModifiedBy>
  <cp:revision>34</cp:revision>
  <dcterms:created xsi:type="dcterms:W3CDTF">2015-01-29T19:04:19Z</dcterms:created>
  <dcterms:modified xsi:type="dcterms:W3CDTF">2015-03-26T20:40:50Z</dcterms:modified>
</cp:coreProperties>
</file>