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2" Type="http://schemas.openxmlformats.org/officeDocument/2006/relationships/slide" Target="slides/slide8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60fb392462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60fb392462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4ae98b94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4ae98b94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4b14919be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4b14919be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4b14919be_0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4b14919be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40e2d3e40e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40e2d3e40e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4b14919be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4b14919be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4b14919be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4b14919be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399775"/>
            <a:ext cx="8520600" cy="1222800"/>
          </a:xfrm>
          <a:prstGeom prst="rect">
            <a:avLst/>
          </a:prstGeom>
          <a:solidFill>
            <a:srgbClr val="E69138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        GrowingGreat Snack Suggestions</a:t>
            </a:r>
            <a:r>
              <a:rPr lang="en" sz="3600"/>
              <a:t> </a:t>
            </a:r>
            <a:endParaRPr sz="36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3rd-5th Grades/Volume 1</a:t>
            </a:r>
            <a:endParaRPr sz="140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1608813"/>
            <a:ext cx="8520600" cy="33234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3F3F3"/>
                </a:solidFill>
              </a:rPr>
              <a:t>kkkk</a:t>
            </a:r>
            <a:endParaRPr sz="1200">
              <a:solidFill>
                <a:srgbClr val="F3F3F3"/>
              </a:solidFill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455025" y="1682000"/>
            <a:ext cx="1941900" cy="27219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rgbClr val="F3F3F3"/>
                </a:solidFill>
              </a:rPr>
              <a:t>Let’s eat!</a:t>
            </a:r>
            <a:endParaRPr b="1" i="1">
              <a:solidFill>
                <a:srgbClr val="F3F3F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>
              <a:solidFill>
                <a:srgbClr val="F3F3F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</a:rPr>
              <a:t>For your reference, we have provided  suggestions for food samples “tastes” to serve following each lesson.  These are just suggestions.  Please avoid food waste. Note any allergies.</a:t>
            </a:r>
            <a:endParaRPr>
              <a:solidFill>
                <a:srgbClr val="F3F3F3"/>
              </a:solidFill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2689575" y="1718524"/>
            <a:ext cx="1876800" cy="9018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F3F3F3"/>
                </a:solidFill>
              </a:rPr>
              <a:t>Lesson 1</a:t>
            </a:r>
            <a:endParaRPr sz="1200" u="sng">
              <a:solidFill>
                <a:srgbClr val="F3F3F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3F3F3"/>
                </a:solidFill>
              </a:rPr>
              <a:t>Feed Your Engine: Proteins, Fats, and Carbohydrates</a:t>
            </a:r>
            <a:endParaRPr sz="1200">
              <a:solidFill>
                <a:srgbClr val="F3F3F3"/>
              </a:solidFill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2697700" y="2787075"/>
            <a:ext cx="1876800" cy="9669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F3F3F3"/>
                </a:solidFill>
              </a:rPr>
              <a:t>Lesson 2</a:t>
            </a:r>
            <a:endParaRPr sz="1200" u="sng">
              <a:solidFill>
                <a:srgbClr val="F3F3F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3F3F3"/>
                </a:solidFill>
              </a:rPr>
              <a:t>Feeding Your Engines w/High Quality Foods</a:t>
            </a:r>
            <a:endParaRPr sz="1200">
              <a:solidFill>
                <a:srgbClr val="F3F3F3"/>
              </a:solidFill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4859100" y="1718500"/>
            <a:ext cx="1876800" cy="9018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F3F3F3"/>
                </a:solidFill>
              </a:rPr>
              <a:t>Lesson 3</a:t>
            </a:r>
            <a:endParaRPr sz="1200" u="sng">
              <a:solidFill>
                <a:srgbClr val="F3F3F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3F3F3"/>
                </a:solidFill>
              </a:rPr>
              <a:t>Food Investigator</a:t>
            </a:r>
            <a:endParaRPr sz="1200">
              <a:solidFill>
                <a:srgbClr val="F3F3F3"/>
              </a:solidFill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6955500" y="2803325"/>
            <a:ext cx="1673700" cy="9669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F3F3F3"/>
                </a:solidFill>
              </a:rPr>
              <a:t>Lesson 4</a:t>
            </a:r>
            <a:endParaRPr sz="1200" u="sng">
              <a:solidFill>
                <a:srgbClr val="F3F3F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3F3F3"/>
                </a:solidFill>
              </a:rPr>
              <a:t>Warning Lights</a:t>
            </a:r>
            <a:endParaRPr sz="1200">
              <a:solidFill>
                <a:srgbClr val="F3F3F3"/>
              </a:solidFill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6979875" y="1718500"/>
            <a:ext cx="1673700" cy="9018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F3F3F3"/>
                </a:solidFill>
              </a:rPr>
              <a:t>Lesson 4</a:t>
            </a:r>
            <a:endParaRPr sz="1200" u="sng">
              <a:solidFill>
                <a:srgbClr val="F3F3F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3F3F3"/>
                </a:solidFill>
              </a:rPr>
              <a:t>Start Your Engines w/High Quality Breakfast</a:t>
            </a:r>
            <a:endParaRPr sz="1200">
              <a:solidFill>
                <a:srgbClr val="F3F3F3"/>
              </a:solidFill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2697700" y="3920725"/>
            <a:ext cx="5931600" cy="487500"/>
          </a:xfrm>
          <a:prstGeom prst="rect">
            <a:avLst/>
          </a:prstGeom>
          <a:solidFill>
            <a:srgbClr val="E69138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</a:rPr>
              <a:t>“Let food be thy medicine, and medicine be thy food.”  - Hippocrates</a:t>
            </a:r>
            <a:endParaRPr>
              <a:solidFill>
                <a:srgbClr val="F3F3F3"/>
              </a:solidFill>
            </a:endParaRPr>
          </a:p>
        </p:txBody>
      </p:sp>
      <p:pic>
        <p:nvPicPr>
          <p:cNvPr id="63" name="Google Shape;6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713" y="456887"/>
            <a:ext cx="1436529" cy="1108574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31480" y="2733901"/>
            <a:ext cx="1279469" cy="110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FF9900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Mission</a:t>
            </a:r>
            <a:endParaRPr/>
          </a:p>
        </p:txBody>
      </p:sp>
      <p:sp>
        <p:nvSpPr>
          <p:cNvPr id="70" name="Google Shape;70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solidFill>
            <a:srgbClr val="6AA84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GrowingGreat’s mission is to build nourishing, learning communities that empower children to make healthy food choices.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311700" y="414400"/>
            <a:ext cx="8520600" cy="4420200"/>
          </a:xfrm>
          <a:prstGeom prst="rect">
            <a:avLst/>
          </a:prstGeom>
          <a:solidFill>
            <a:srgbClr val="E69138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Remember</a:t>
            </a:r>
            <a:r>
              <a:rPr lang="en">
                <a:solidFill>
                  <a:srgbClr val="000000"/>
                </a:solidFill>
              </a:rPr>
              <a:t> . .  . before you serve any food at school in a classroom.</a:t>
            </a:r>
            <a:endParaRPr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-"/>
            </a:pPr>
            <a:r>
              <a:rPr lang="en" sz="1400">
                <a:solidFill>
                  <a:srgbClr val="000000"/>
                </a:solidFill>
              </a:rPr>
              <a:t>Check your school’s </a:t>
            </a:r>
            <a:r>
              <a:rPr lang="en" sz="1400" u="sng">
                <a:solidFill>
                  <a:srgbClr val="000000"/>
                </a:solidFill>
              </a:rPr>
              <a:t>food handling guidelines.</a:t>
            </a:r>
            <a:r>
              <a:rPr lang="en" sz="1400">
                <a:solidFill>
                  <a:srgbClr val="000000"/>
                </a:solidFill>
              </a:rPr>
              <a:t> Some schools require you to prepare all food samples onsite</a:t>
            </a:r>
            <a:r>
              <a:rPr lang="en" sz="1400">
                <a:solidFill>
                  <a:srgbClr val="000000"/>
                </a:solidFill>
              </a:rPr>
              <a:t>.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-"/>
            </a:pPr>
            <a:r>
              <a:rPr lang="en" sz="1400" u="sng">
                <a:solidFill>
                  <a:srgbClr val="000000"/>
                </a:solidFill>
              </a:rPr>
              <a:t>Allergies</a:t>
            </a:r>
            <a:r>
              <a:rPr lang="en" sz="1400">
                <a:solidFill>
                  <a:srgbClr val="000000"/>
                </a:solidFill>
              </a:rPr>
              <a:t> - Get a list of student allergies from your teacher</a:t>
            </a:r>
            <a:r>
              <a:rPr lang="en" sz="1400">
                <a:solidFill>
                  <a:srgbClr val="000000"/>
                </a:solidFill>
              </a:rPr>
              <a:t>.  We have avoided giving snack suggestions with nuts, but some of our suggestions contain other common allergens.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-"/>
            </a:pPr>
            <a:r>
              <a:rPr lang="en" sz="1400">
                <a:solidFill>
                  <a:srgbClr val="000000"/>
                </a:solidFill>
              </a:rPr>
              <a:t>If you are serving something </a:t>
            </a:r>
            <a:r>
              <a:rPr lang="en" sz="1400" u="sng">
                <a:solidFill>
                  <a:srgbClr val="000000"/>
                </a:solidFill>
              </a:rPr>
              <a:t>perishable</a:t>
            </a:r>
            <a:r>
              <a:rPr lang="en" sz="1400">
                <a:solidFill>
                  <a:srgbClr val="000000"/>
                </a:solidFill>
              </a:rPr>
              <a:t>, make sure food is stored in an on-site refrigerator (staff lounge, PTA room, classroom) or transport the food to school in a cooler with ice.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-"/>
            </a:pPr>
            <a:r>
              <a:rPr lang="en" sz="1400">
                <a:solidFill>
                  <a:srgbClr val="000000"/>
                </a:solidFill>
              </a:rPr>
              <a:t>Always </a:t>
            </a:r>
            <a:r>
              <a:rPr lang="en" sz="1400" u="sng">
                <a:solidFill>
                  <a:srgbClr val="000000"/>
                </a:solidFill>
              </a:rPr>
              <a:t>wear gloves</a:t>
            </a:r>
            <a:r>
              <a:rPr lang="en" sz="1400">
                <a:solidFill>
                  <a:srgbClr val="000000"/>
                </a:solidFill>
              </a:rPr>
              <a:t> when preparing and distributing food.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-"/>
            </a:pPr>
            <a:r>
              <a:rPr lang="en" sz="1400" u="sng">
                <a:solidFill>
                  <a:srgbClr val="000000"/>
                </a:solidFill>
              </a:rPr>
              <a:t>Long hair</a:t>
            </a:r>
            <a:r>
              <a:rPr lang="en" sz="1400">
                <a:solidFill>
                  <a:srgbClr val="000000"/>
                </a:solidFill>
              </a:rPr>
              <a:t> should be </a:t>
            </a:r>
            <a:r>
              <a:rPr lang="en" sz="1400" u="sng">
                <a:solidFill>
                  <a:srgbClr val="000000"/>
                </a:solidFill>
              </a:rPr>
              <a:t>tied</a:t>
            </a:r>
            <a:r>
              <a:rPr lang="en" sz="1400">
                <a:solidFill>
                  <a:srgbClr val="000000"/>
                </a:solidFill>
              </a:rPr>
              <a:t> </a:t>
            </a:r>
            <a:r>
              <a:rPr lang="en" sz="1400">
                <a:solidFill>
                  <a:srgbClr val="000000"/>
                </a:solidFill>
              </a:rPr>
              <a:t>back while preparing food.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-"/>
            </a:pPr>
            <a:r>
              <a:rPr lang="en" sz="1400">
                <a:solidFill>
                  <a:srgbClr val="000000"/>
                </a:solidFill>
              </a:rPr>
              <a:t>Always </a:t>
            </a:r>
            <a:r>
              <a:rPr lang="en" sz="1400" u="sng">
                <a:solidFill>
                  <a:srgbClr val="000000"/>
                </a:solidFill>
              </a:rPr>
              <a:t>offer the teacher, parent volunteer or teacher assistant</a:t>
            </a:r>
            <a:r>
              <a:rPr lang="en" sz="1400">
                <a:solidFill>
                  <a:srgbClr val="000000"/>
                </a:solidFill>
              </a:rPr>
              <a:t> </a:t>
            </a:r>
            <a:r>
              <a:rPr lang="en" sz="1400">
                <a:solidFill>
                  <a:srgbClr val="000000"/>
                </a:solidFill>
              </a:rPr>
              <a:t>a food sample.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-"/>
            </a:pPr>
            <a:r>
              <a:rPr lang="en" sz="1400">
                <a:solidFill>
                  <a:srgbClr val="000000"/>
                </a:solidFill>
              </a:rPr>
              <a:t>If serving food samples, shop wisely and don’t over purchase food.</a:t>
            </a:r>
            <a:endParaRPr sz="1400"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0" lvl="0" marL="0" rtl="0" algn="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903150" y="4064125"/>
            <a:ext cx="7313100" cy="550800"/>
          </a:xfrm>
          <a:prstGeom prst="rect">
            <a:avLst/>
          </a:prstGeom>
          <a:solidFill>
            <a:srgbClr val="E69138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Food samples are intended to be a “taste” with the goal that students will go home and inform their family to try!</a:t>
            </a:r>
            <a:endParaRPr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311700" y="280625"/>
            <a:ext cx="8520600" cy="943200"/>
          </a:xfrm>
          <a:prstGeom prst="rect">
            <a:avLst/>
          </a:prstGeom>
          <a:solidFill>
            <a:srgbClr val="E69138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Lesson 1.</a:t>
            </a:r>
            <a:r>
              <a:rPr lang="en"/>
              <a:t>  Fuel Your Engine: Proteins, Fats, and    Carbohydrates (PFC’s)</a:t>
            </a:r>
            <a:endParaRPr/>
          </a:p>
        </p:txBody>
      </p:sp>
      <p:sp>
        <p:nvSpPr>
          <p:cNvPr id="82" name="Google Shape;82;p16"/>
          <p:cNvSpPr txBox="1"/>
          <p:nvPr/>
        </p:nvSpPr>
        <p:spPr>
          <a:xfrm>
            <a:off x="311700" y="1416500"/>
            <a:ext cx="2077800" cy="28836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</a:rPr>
              <a:t>Students learn that proteins, fats and carbohydrates (PFC’s)  are the nutrients that fuel a human body. Go, Grow and Brain Health!  We suggest you choose one of these 3 simple samples.</a:t>
            </a:r>
            <a:endParaRPr>
              <a:solidFill>
                <a:srgbClr val="F3F3F3"/>
              </a:solidFill>
            </a:endParaRPr>
          </a:p>
        </p:txBody>
      </p:sp>
      <p:sp>
        <p:nvSpPr>
          <p:cNvPr id="83" name="Google Shape;83;p16"/>
          <p:cNvSpPr txBox="1"/>
          <p:nvPr/>
        </p:nvSpPr>
        <p:spPr>
          <a:xfrm>
            <a:off x="2647913" y="1406600"/>
            <a:ext cx="1817700" cy="28836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3F3F3"/>
                </a:solidFill>
              </a:rPr>
              <a:t>Breakfast Wrap</a:t>
            </a:r>
            <a:endParaRPr b="1" sz="1200">
              <a:solidFill>
                <a:srgbClr val="F3F3F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3F3F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F3F3F3"/>
                </a:solidFill>
              </a:rPr>
              <a:t>P</a:t>
            </a:r>
            <a:r>
              <a:rPr lang="en" sz="1200">
                <a:solidFill>
                  <a:srgbClr val="F3F3F3"/>
                </a:solidFill>
              </a:rPr>
              <a:t> &amp; F:Sunflower </a:t>
            </a:r>
            <a:r>
              <a:rPr lang="en" sz="1200">
                <a:solidFill>
                  <a:srgbClr val="F3F3F3"/>
                </a:solidFill>
              </a:rPr>
              <a:t>Seed Butter</a:t>
            </a:r>
            <a:endParaRPr sz="1200">
              <a:solidFill>
                <a:srgbClr val="F3F3F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3F3F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3F3F3"/>
                </a:solidFill>
              </a:rPr>
              <a:t>C</a:t>
            </a:r>
            <a:r>
              <a:rPr lang="en" sz="1200">
                <a:solidFill>
                  <a:srgbClr val="F3F3F3"/>
                </a:solidFill>
              </a:rPr>
              <a:t>: Sliced Banana</a:t>
            </a:r>
            <a:endParaRPr sz="1200">
              <a:solidFill>
                <a:srgbClr val="F3F3F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3F3F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3F3F3"/>
                </a:solidFill>
              </a:rPr>
              <a:t>C</a:t>
            </a:r>
            <a:r>
              <a:rPr lang="en" sz="1200">
                <a:solidFill>
                  <a:srgbClr val="F3F3F3"/>
                </a:solidFill>
              </a:rPr>
              <a:t>:Whole Wheat Tortilla</a:t>
            </a:r>
            <a:endParaRPr sz="1200">
              <a:solidFill>
                <a:srgbClr val="F3F3F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3F3F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F3F3F3"/>
                </a:solidFill>
              </a:rPr>
              <a:t>Helpful Hint</a:t>
            </a:r>
            <a:r>
              <a:rPr lang="en" sz="1200">
                <a:solidFill>
                  <a:srgbClr val="F3F3F3"/>
                </a:solidFill>
              </a:rPr>
              <a:t>: 1 Jar, 2 large bananas, and 1 package of wheat tortilla per class. Cut tortilla in quarters.</a:t>
            </a:r>
            <a:endParaRPr sz="1200">
              <a:solidFill>
                <a:srgbClr val="F3F3F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3F3F3"/>
              </a:solidFill>
            </a:endParaRPr>
          </a:p>
        </p:txBody>
      </p:sp>
      <p:sp>
        <p:nvSpPr>
          <p:cNvPr id="84" name="Google Shape;84;p16"/>
          <p:cNvSpPr txBox="1"/>
          <p:nvPr/>
        </p:nvSpPr>
        <p:spPr>
          <a:xfrm>
            <a:off x="4724025" y="1416500"/>
            <a:ext cx="1817700" cy="29052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3F3F3"/>
                </a:solidFill>
              </a:rPr>
              <a:t>PFC Stack</a:t>
            </a:r>
            <a:endParaRPr sz="1200">
              <a:solidFill>
                <a:srgbClr val="F3F3F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3F3F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3F3F3"/>
                </a:solidFill>
              </a:rPr>
              <a:t>P</a:t>
            </a:r>
            <a:r>
              <a:rPr lang="en" sz="1200">
                <a:solidFill>
                  <a:srgbClr val="F3F3F3"/>
                </a:solidFill>
              </a:rPr>
              <a:t>: Sunflower Seeds</a:t>
            </a:r>
            <a:endParaRPr sz="1200">
              <a:solidFill>
                <a:srgbClr val="F3F3F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F3F3F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3F3F3"/>
                </a:solidFill>
              </a:rPr>
              <a:t>F</a:t>
            </a:r>
            <a:r>
              <a:rPr lang="en" sz="1200">
                <a:solidFill>
                  <a:srgbClr val="F3F3F3"/>
                </a:solidFill>
              </a:rPr>
              <a:t>: Smashed Avocado</a:t>
            </a:r>
            <a:endParaRPr sz="1200">
              <a:solidFill>
                <a:srgbClr val="F3F3F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F3F3F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F3F3F3"/>
                </a:solidFill>
              </a:rPr>
              <a:t>C</a:t>
            </a:r>
            <a:r>
              <a:rPr lang="en" sz="1200">
                <a:solidFill>
                  <a:srgbClr val="F3F3F3"/>
                </a:solidFill>
              </a:rPr>
              <a:t>: Sliced Cucumber or </a:t>
            </a:r>
            <a:r>
              <a:rPr b="1" lang="en" sz="1200">
                <a:solidFill>
                  <a:srgbClr val="F3F3F3"/>
                </a:solidFill>
              </a:rPr>
              <a:t>D</a:t>
            </a:r>
            <a:r>
              <a:rPr lang="en" sz="1200">
                <a:solidFill>
                  <a:srgbClr val="F3F3F3"/>
                </a:solidFill>
              </a:rPr>
              <a:t>ried Veggie Chip</a:t>
            </a:r>
            <a:endParaRPr sz="1200">
              <a:solidFill>
                <a:srgbClr val="F3F3F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3F3F3"/>
              </a:solidFill>
            </a:endParaRPr>
          </a:p>
        </p:txBody>
      </p:sp>
      <p:sp>
        <p:nvSpPr>
          <p:cNvPr id="85" name="Google Shape;85;p16"/>
          <p:cNvSpPr txBox="1"/>
          <p:nvPr/>
        </p:nvSpPr>
        <p:spPr>
          <a:xfrm>
            <a:off x="6831375" y="1406600"/>
            <a:ext cx="1947600" cy="29052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GrowingGreat PFC Wrap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P</a:t>
            </a:r>
            <a:r>
              <a:rPr lang="en" sz="1200">
                <a:solidFill>
                  <a:srgbClr val="FFFFFF"/>
                </a:solidFill>
              </a:rPr>
              <a:t>: Sliced turkey or ham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F</a:t>
            </a:r>
            <a:r>
              <a:rPr lang="en" sz="1200">
                <a:solidFill>
                  <a:srgbClr val="FFFFFF"/>
                </a:solidFill>
              </a:rPr>
              <a:t>: Any flavored hummus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C</a:t>
            </a:r>
            <a:r>
              <a:rPr lang="en" sz="1200">
                <a:solidFill>
                  <a:srgbClr val="FFFFFF"/>
                </a:solidFill>
              </a:rPr>
              <a:t>: Romaine lettuce or butter lettuce 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86" name="Google Shape;86;p16"/>
          <p:cNvSpPr txBox="1"/>
          <p:nvPr/>
        </p:nvSpPr>
        <p:spPr>
          <a:xfrm>
            <a:off x="311700" y="4514375"/>
            <a:ext cx="8520600" cy="519300"/>
          </a:xfrm>
          <a:prstGeom prst="rect">
            <a:avLst/>
          </a:prstGeom>
          <a:solidFill>
            <a:srgbClr val="E69138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GrowingGreat PFC Wrap Tip: One Romaine lettuce leaf, one-half slice meat, and one-half slice cheese will feed 2 students.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type="title"/>
          </p:nvPr>
        </p:nvSpPr>
        <p:spPr>
          <a:xfrm>
            <a:off x="311700" y="239700"/>
            <a:ext cx="8520600" cy="915600"/>
          </a:xfrm>
          <a:prstGeom prst="rect">
            <a:avLst/>
          </a:prstGeom>
          <a:solidFill>
            <a:srgbClr val="E69138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Lesson 2.</a:t>
            </a:r>
            <a:r>
              <a:rPr lang="en"/>
              <a:t>         Feeding Your Engines w/HQF</a:t>
            </a:r>
            <a:endParaRPr/>
          </a:p>
        </p:txBody>
      </p:sp>
      <p:sp>
        <p:nvSpPr>
          <p:cNvPr id="92" name="Google Shape;92;p17"/>
          <p:cNvSpPr txBox="1"/>
          <p:nvPr/>
        </p:nvSpPr>
        <p:spPr>
          <a:xfrm>
            <a:off x="349550" y="1321700"/>
            <a:ext cx="2067300" cy="27333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</a:rPr>
              <a:t>Students are guided through an interactive lesson designed to teach them how to identify higher-quality foods that are minimally processed.  Close to the source means something that is close to “nature”.</a:t>
            </a:r>
            <a:endParaRPr>
              <a:solidFill>
                <a:srgbClr val="F3F3F3"/>
              </a:solidFill>
            </a:endParaRPr>
          </a:p>
        </p:txBody>
      </p:sp>
      <p:sp>
        <p:nvSpPr>
          <p:cNvPr id="93" name="Google Shape;93;p17"/>
          <p:cNvSpPr txBox="1"/>
          <p:nvPr/>
        </p:nvSpPr>
        <p:spPr>
          <a:xfrm>
            <a:off x="2621700" y="1321700"/>
            <a:ext cx="1897500" cy="27966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Rainbow carrots with beet hummus or any flavored hummus.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FFFFFF"/>
                </a:solidFill>
              </a:rPr>
              <a:t>Helpful Tip</a:t>
            </a:r>
            <a:r>
              <a:rPr lang="en">
                <a:solidFill>
                  <a:srgbClr val="FFFFFF"/>
                </a:solidFill>
              </a:rPr>
              <a:t>: Purple, White, and Yellow carrots are fun to eat!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94" name="Google Shape;94;p17"/>
          <p:cNvSpPr txBox="1"/>
          <p:nvPr/>
        </p:nvSpPr>
        <p:spPr>
          <a:xfrm>
            <a:off x="4724025" y="1288375"/>
            <a:ext cx="1897500" cy="27765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</a:rPr>
              <a:t>Sliced Seasonal Pears or Apples.</a:t>
            </a:r>
            <a:endParaRPr>
              <a:solidFill>
                <a:srgbClr val="F3F3F3"/>
              </a:solidFill>
            </a:endParaRPr>
          </a:p>
        </p:txBody>
      </p:sp>
      <p:sp>
        <p:nvSpPr>
          <p:cNvPr id="95" name="Google Shape;95;p17"/>
          <p:cNvSpPr txBox="1"/>
          <p:nvPr/>
        </p:nvSpPr>
        <p:spPr>
          <a:xfrm>
            <a:off x="6841350" y="1288325"/>
            <a:ext cx="1990800" cy="27765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Bean Dip with carrot sticks or veggie chip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Any dried fruit or veggies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FFFFFF"/>
                </a:solidFill>
              </a:rPr>
              <a:t>Helpful Tip:</a:t>
            </a:r>
            <a:r>
              <a:rPr lang="en">
                <a:solidFill>
                  <a:srgbClr val="FFFFFF"/>
                </a:solidFill>
              </a:rPr>
              <a:t> Look in produce area of market and find dried green bean snacks!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96" name="Google Shape;96;p17"/>
          <p:cNvSpPr txBox="1"/>
          <p:nvPr/>
        </p:nvSpPr>
        <p:spPr>
          <a:xfrm>
            <a:off x="379525" y="4284575"/>
            <a:ext cx="8452500" cy="389400"/>
          </a:xfrm>
          <a:prstGeom prst="rect">
            <a:avLst/>
          </a:prstGeom>
          <a:solidFill>
            <a:srgbClr val="E69138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“If you look the right way, you can see that the whole world is a garden.” -- Anonymous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8"/>
          <p:cNvSpPr txBox="1"/>
          <p:nvPr>
            <p:ph type="title"/>
          </p:nvPr>
        </p:nvSpPr>
        <p:spPr>
          <a:xfrm>
            <a:off x="311700" y="239700"/>
            <a:ext cx="8520600" cy="868800"/>
          </a:xfrm>
          <a:prstGeom prst="rect">
            <a:avLst/>
          </a:prstGeom>
          <a:solidFill>
            <a:srgbClr val="E69138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Lesson 3. </a:t>
            </a:r>
            <a:r>
              <a:rPr lang="en"/>
              <a:t>    Food Investigator</a:t>
            </a:r>
            <a:endParaRPr/>
          </a:p>
        </p:txBody>
      </p:sp>
      <p:sp>
        <p:nvSpPr>
          <p:cNvPr id="104" name="Google Shape;104;p18"/>
          <p:cNvSpPr txBox="1"/>
          <p:nvPr/>
        </p:nvSpPr>
        <p:spPr>
          <a:xfrm>
            <a:off x="330850" y="1173450"/>
            <a:ext cx="2105100" cy="13320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</a:rPr>
              <a:t>Students learn how to analyze the Nutrition Facts Label and Ingredient lists to identify higher-quality foods.</a:t>
            </a:r>
            <a:endParaRPr>
              <a:solidFill>
                <a:srgbClr val="F3F3F3"/>
              </a:solidFill>
            </a:endParaRPr>
          </a:p>
        </p:txBody>
      </p:sp>
      <p:sp>
        <p:nvSpPr>
          <p:cNvPr id="105" name="Google Shape;105;p18"/>
          <p:cNvSpPr txBox="1"/>
          <p:nvPr/>
        </p:nvSpPr>
        <p:spPr>
          <a:xfrm>
            <a:off x="2624200" y="1173451"/>
            <a:ext cx="1897500" cy="29937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</a:rPr>
              <a:t>Whole grain toast with all-fruit spread, seed butter (optional: real butter) </a:t>
            </a:r>
            <a:endParaRPr>
              <a:solidFill>
                <a:srgbClr val="F3F3F3"/>
              </a:solidFill>
            </a:endParaRPr>
          </a:p>
        </p:txBody>
      </p:sp>
      <p:sp>
        <p:nvSpPr>
          <p:cNvPr id="106" name="Google Shape;106;p18"/>
          <p:cNvSpPr txBox="1"/>
          <p:nvPr/>
        </p:nvSpPr>
        <p:spPr>
          <a:xfrm>
            <a:off x="4729025" y="1178550"/>
            <a:ext cx="1868700" cy="29937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</a:rPr>
              <a:t>Whole grain toast topped with avocado, cucumber or radish.</a:t>
            </a:r>
            <a:endParaRPr>
              <a:solidFill>
                <a:srgbClr val="F3F3F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3F3F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rgbClr val="F3F3F3"/>
                </a:solidFill>
              </a:rPr>
              <a:t>Helpful Tip</a:t>
            </a:r>
            <a:r>
              <a:rPr lang="en">
                <a:solidFill>
                  <a:srgbClr val="F3F3F3"/>
                </a:solidFill>
              </a:rPr>
              <a:t>: Try putting some micro-greens or everything bagel seasoning!</a:t>
            </a:r>
            <a:endParaRPr>
              <a:solidFill>
                <a:srgbClr val="F3F3F3"/>
              </a:solidFill>
            </a:endParaRPr>
          </a:p>
        </p:txBody>
      </p:sp>
      <p:sp>
        <p:nvSpPr>
          <p:cNvPr id="107" name="Google Shape;107;p18"/>
          <p:cNvSpPr txBox="1"/>
          <p:nvPr/>
        </p:nvSpPr>
        <p:spPr>
          <a:xfrm>
            <a:off x="6748650" y="1178550"/>
            <a:ext cx="1868700" cy="29313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Baked corn chip with salsa.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FFFFFF"/>
                </a:solidFill>
              </a:rPr>
              <a:t>Helpful Tip:</a:t>
            </a:r>
            <a:r>
              <a:rPr lang="en">
                <a:solidFill>
                  <a:srgbClr val="FFFFFF"/>
                </a:solidFill>
              </a:rPr>
              <a:t> Get creative with salsa.  Serve mango salsa!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8" name="Google Shape;108;p18"/>
          <p:cNvSpPr txBox="1"/>
          <p:nvPr/>
        </p:nvSpPr>
        <p:spPr>
          <a:xfrm>
            <a:off x="306425" y="4270675"/>
            <a:ext cx="8452500" cy="389400"/>
          </a:xfrm>
          <a:prstGeom prst="rect">
            <a:avLst/>
          </a:prstGeom>
          <a:solidFill>
            <a:srgbClr val="E69138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</a:rPr>
              <a:t>Visit your community Farmers Market to find many of the suggested food samples.</a:t>
            </a:r>
            <a:endParaRPr>
              <a:solidFill>
                <a:srgbClr val="F3F3F3"/>
              </a:solidFill>
            </a:endParaRPr>
          </a:p>
        </p:txBody>
      </p:sp>
      <p:pic>
        <p:nvPicPr>
          <p:cNvPr id="109" name="Google Shape;109;p18"/>
          <p:cNvPicPr preferRelativeResize="0"/>
          <p:nvPr/>
        </p:nvPicPr>
        <p:blipFill rotWithShape="1">
          <a:blip r:embed="rId3">
            <a:alphaModFix/>
          </a:blip>
          <a:srcRect b="136877" l="153025" r="-162650" t="-95563"/>
          <a:stretch/>
        </p:blipFill>
        <p:spPr>
          <a:xfrm>
            <a:off x="3441475" y="79850"/>
            <a:ext cx="2182399" cy="1028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2717033"/>
            <a:ext cx="2105176" cy="1450242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/>
          <p:nvPr>
            <p:ph type="title"/>
          </p:nvPr>
        </p:nvSpPr>
        <p:spPr>
          <a:xfrm>
            <a:off x="311700" y="239700"/>
            <a:ext cx="8520600" cy="868800"/>
          </a:xfrm>
          <a:prstGeom prst="rect">
            <a:avLst/>
          </a:prstGeom>
          <a:solidFill>
            <a:srgbClr val="E69138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Lesson 4.</a:t>
            </a:r>
            <a:r>
              <a:rPr lang="en"/>
              <a:t>    </a:t>
            </a:r>
            <a:r>
              <a:rPr lang="en" sz="2400"/>
              <a:t>Start Your Engine w/High Quality Breakfast</a:t>
            </a:r>
            <a:endParaRPr sz="2400"/>
          </a:p>
        </p:txBody>
      </p:sp>
      <p:sp>
        <p:nvSpPr>
          <p:cNvPr id="116" name="Google Shape;116;p19"/>
          <p:cNvSpPr txBox="1"/>
          <p:nvPr/>
        </p:nvSpPr>
        <p:spPr>
          <a:xfrm>
            <a:off x="349550" y="1258400"/>
            <a:ext cx="2067300" cy="17409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</a:rPr>
              <a:t>This lesson teaches students why breakfast is important and how to identify higher-quality foods that, when eaten at breakfast, help them perform at their best.</a:t>
            </a:r>
            <a:endParaRPr>
              <a:solidFill>
                <a:srgbClr val="F3F3F3"/>
              </a:solidFill>
            </a:endParaRPr>
          </a:p>
        </p:txBody>
      </p:sp>
      <p:sp>
        <p:nvSpPr>
          <p:cNvPr id="117" name="Google Shape;117;p19"/>
          <p:cNvSpPr txBox="1"/>
          <p:nvPr/>
        </p:nvSpPr>
        <p:spPr>
          <a:xfrm>
            <a:off x="2671075" y="1258400"/>
            <a:ext cx="1897500" cy="27966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Plain, whole yogurt with fresh seasonal blueberries.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18" name="Google Shape;118;p19"/>
          <p:cNvSpPr txBox="1"/>
          <p:nvPr/>
        </p:nvSpPr>
        <p:spPr>
          <a:xfrm>
            <a:off x="4822800" y="1258500"/>
            <a:ext cx="1897500" cy="27966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Whole-grain cereal, low in sugar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Overnight Oats with almond milk and strawberries.  </a:t>
            </a:r>
            <a:endParaRPr>
              <a:solidFill>
                <a:srgbClr val="F3F3F3"/>
              </a:solidFill>
            </a:endParaRPr>
          </a:p>
        </p:txBody>
      </p:sp>
      <p:sp>
        <p:nvSpPr>
          <p:cNvPr id="119" name="Google Shape;119;p19"/>
          <p:cNvSpPr txBox="1"/>
          <p:nvPr/>
        </p:nvSpPr>
        <p:spPr>
          <a:xfrm>
            <a:off x="6841350" y="1258400"/>
            <a:ext cx="1990800" cy="28065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Whole grain toast with sunbutter spread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FFFFFF"/>
                </a:solidFill>
              </a:rPr>
              <a:t>Helpful Tip</a:t>
            </a:r>
            <a:r>
              <a:rPr lang="en">
                <a:solidFill>
                  <a:srgbClr val="FFFFFF"/>
                </a:solidFill>
              </a:rPr>
              <a:t>: Be creative with HQ spreads, butters, or avocado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20" name="Google Shape;120;p19"/>
          <p:cNvSpPr txBox="1"/>
          <p:nvPr/>
        </p:nvSpPr>
        <p:spPr>
          <a:xfrm>
            <a:off x="379525" y="4284575"/>
            <a:ext cx="8452500" cy="389400"/>
          </a:xfrm>
          <a:prstGeom prst="rect">
            <a:avLst/>
          </a:prstGeom>
          <a:solidFill>
            <a:srgbClr val="E69138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</a:rPr>
              <a:t>“Eat less from a box and more from the Earth” - Food Matters</a:t>
            </a:r>
            <a:endParaRPr>
              <a:solidFill>
                <a:srgbClr val="F3F3F3"/>
              </a:solidFill>
            </a:endParaRPr>
          </a:p>
        </p:txBody>
      </p:sp>
      <p:pic>
        <p:nvPicPr>
          <p:cNvPr id="121" name="Google Shape;12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0200" y="3092662"/>
            <a:ext cx="1266003" cy="109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/>
          <p:nvPr>
            <p:ph type="title"/>
          </p:nvPr>
        </p:nvSpPr>
        <p:spPr>
          <a:xfrm>
            <a:off x="311700" y="239700"/>
            <a:ext cx="8520600" cy="868800"/>
          </a:xfrm>
          <a:prstGeom prst="rect">
            <a:avLst/>
          </a:prstGeom>
          <a:solidFill>
            <a:srgbClr val="E69138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Lesson 5.</a:t>
            </a:r>
            <a:r>
              <a:rPr lang="en"/>
              <a:t>   Heed Your Warning Lights!</a:t>
            </a:r>
            <a:endParaRPr/>
          </a:p>
        </p:txBody>
      </p:sp>
      <p:sp>
        <p:nvSpPr>
          <p:cNvPr id="127" name="Google Shape;127;p20"/>
          <p:cNvSpPr txBox="1"/>
          <p:nvPr/>
        </p:nvSpPr>
        <p:spPr>
          <a:xfrm>
            <a:off x="349550" y="1258400"/>
            <a:ext cx="2067300" cy="14481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</a:rPr>
              <a:t>In this lesson, students learn the importance of listening to their bodies’ signals and about food allergies and sensitivities.</a:t>
            </a:r>
            <a:r>
              <a:rPr lang="en">
                <a:solidFill>
                  <a:srgbClr val="F3F3F3"/>
                </a:solidFill>
              </a:rPr>
              <a:t>.</a:t>
            </a:r>
            <a:endParaRPr>
              <a:solidFill>
                <a:srgbClr val="F3F3F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3F3F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3F3F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</a:rPr>
              <a:t> </a:t>
            </a:r>
            <a:endParaRPr>
              <a:solidFill>
                <a:srgbClr val="F3F3F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3F3F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3F3F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3F3F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</a:rPr>
              <a:t> </a:t>
            </a:r>
            <a:endParaRPr>
              <a:solidFill>
                <a:srgbClr val="F3F3F3"/>
              </a:solidFill>
            </a:endParaRPr>
          </a:p>
        </p:txBody>
      </p:sp>
      <p:sp>
        <p:nvSpPr>
          <p:cNvPr id="128" name="Google Shape;128;p20"/>
          <p:cNvSpPr txBox="1"/>
          <p:nvPr/>
        </p:nvSpPr>
        <p:spPr>
          <a:xfrm>
            <a:off x="2621675" y="1298225"/>
            <a:ext cx="1897500" cy="27966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</a:rPr>
              <a:t>Fresh spinach with homemade dressing</a:t>
            </a:r>
            <a:endParaRPr>
              <a:solidFill>
                <a:srgbClr val="F3F3F3"/>
              </a:solidFill>
            </a:endParaRPr>
          </a:p>
        </p:txBody>
      </p:sp>
      <p:sp>
        <p:nvSpPr>
          <p:cNvPr id="129" name="Google Shape;129;p20"/>
          <p:cNvSpPr txBox="1"/>
          <p:nvPr/>
        </p:nvSpPr>
        <p:spPr>
          <a:xfrm>
            <a:off x="4724025" y="1288375"/>
            <a:ext cx="1897500" cy="27765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</a:rPr>
              <a:t> Gluten-free products – pretzels, crackers, bread, etc.</a:t>
            </a:r>
            <a:endParaRPr>
              <a:solidFill>
                <a:srgbClr val="F3F3F3"/>
              </a:solidFill>
            </a:endParaRPr>
          </a:p>
        </p:txBody>
      </p:sp>
      <p:sp>
        <p:nvSpPr>
          <p:cNvPr id="130" name="Google Shape;130;p20"/>
          <p:cNvSpPr txBox="1"/>
          <p:nvPr/>
        </p:nvSpPr>
        <p:spPr>
          <a:xfrm>
            <a:off x="6841350" y="1288325"/>
            <a:ext cx="1990800" cy="27765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Seasonal fruit or vegetable, cut up into bite-sized pieces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31" name="Google Shape;131;p20"/>
          <p:cNvSpPr txBox="1"/>
          <p:nvPr/>
        </p:nvSpPr>
        <p:spPr>
          <a:xfrm>
            <a:off x="379525" y="4284575"/>
            <a:ext cx="8452500" cy="389400"/>
          </a:xfrm>
          <a:prstGeom prst="rect">
            <a:avLst/>
          </a:prstGeom>
          <a:solidFill>
            <a:srgbClr val="E69138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WHOLE, </a:t>
            </a:r>
            <a:r>
              <a:rPr lang="en" sz="1200">
                <a:solidFill>
                  <a:srgbClr val="FFFFFF"/>
                </a:solidFill>
              </a:rPr>
              <a:t>close to the source</a:t>
            </a:r>
            <a:r>
              <a:rPr lang="en">
                <a:solidFill>
                  <a:srgbClr val="FFFFFF"/>
                </a:solidFill>
              </a:rPr>
              <a:t>, &amp; </a:t>
            </a:r>
            <a:r>
              <a:rPr b="1" lang="en">
                <a:solidFill>
                  <a:srgbClr val="FFFFFF"/>
                </a:solidFill>
              </a:rPr>
              <a:t>minimally processed</a:t>
            </a:r>
            <a:r>
              <a:rPr lang="en">
                <a:solidFill>
                  <a:srgbClr val="FFFFFF"/>
                </a:solidFill>
              </a:rPr>
              <a:t> foods are best!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32" name="Google Shape;13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550" y="2886499"/>
            <a:ext cx="2067300" cy="117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