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.xml"/><Relationship Id="rId4" Type="http://schemas.openxmlformats.org/officeDocument/2006/relationships/notesMaster" Target="notesMasters/notesMaster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slide" Target="slides/slide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notesSlide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888888"/>
              </a:buClr>
              <a:buFont typeface="Calibri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.xml"/><Relationship Id="rId3" Type="http://schemas.openxmlformats.org/officeDocument/2006/relationships/image" Target="../media/image20.png"/><Relationship Id="rId4" Type="http://schemas.openxmlformats.org/officeDocument/2006/relationships/image" Target="../media/image05.png"/></Relationships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Relationship Id="rId5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0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png"/><Relationship Id="rId4" Type="http://schemas.openxmlformats.org/officeDocument/2006/relationships/image" Target="../media/image00.png"/><Relationship Id="rId5" Type="http://schemas.openxmlformats.org/officeDocument/2006/relationships/image" Target="../media/image0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jpg"/><Relationship Id="rId4" Type="http://schemas.openxmlformats.org/officeDocument/2006/relationships/image" Target="../media/image0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8.png"/></Relationships>
</file>

<file path=ppt/slides/slide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1371550" y="1132045"/>
            <a:ext cx="6696900" cy="1323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457200" lvl="0" marL="1828800" marR="0" rtl="0" algn="l">
              <a:spcBef>
                <a:spcPts val="0"/>
              </a:spcBef>
              <a:buSzPct val="25000"/>
              <a:buNone/>
            </a:pPr>
            <a:r>
              <a:rPr b="1" i="0" lang="en-US" sz="4000" u="none" cap="none" strike="noStrike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Lesson #</a:t>
            </a:r>
            <a:r>
              <a:rPr b="1" lang="en-US" sz="40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40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What Is A Serving Size?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4000" u="none" cap="none" strike="noStrike">
                <a:solidFill>
                  <a:srgbClr val="F8F8F8"/>
                </a:solidFill>
                <a:latin typeface="Calibri"/>
                <a:ea typeface="Calibri"/>
                <a:cs typeface="Calibri"/>
                <a:sym typeface="Calibri"/>
              </a:rPr>
              <a:t>Farm To Table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5750" y="3019475"/>
            <a:ext cx="4131474" cy="331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575" y="326437"/>
            <a:ext cx="1809750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accent3"/>
              </a:buClr>
              <a:buSzPct val="25000"/>
              <a:buFont typeface="Calibri"/>
              <a:buNone/>
            </a:pPr>
            <a:r>
              <a:rPr i="0" lang="en-US" sz="44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Review Lesson #</a:t>
            </a:r>
            <a:r>
              <a:rPr lang="en-US">
                <a:solidFill>
                  <a:schemeClr val="accent3"/>
                </a:solidFill>
              </a:rPr>
              <a:t>2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275" y="1853425"/>
            <a:ext cx="3791349" cy="288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6275" y="1884212"/>
            <a:ext cx="3861918" cy="282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60575" y="4704299"/>
            <a:ext cx="3000849" cy="1312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accent3"/>
              </a:buClr>
              <a:buSzPct val="25000"/>
              <a:buFont typeface="Calibri"/>
              <a:buNone/>
            </a:pPr>
            <a:r>
              <a:rPr b="1" lang="en-US">
                <a:solidFill>
                  <a:schemeClr val="accent3"/>
                </a:solidFill>
              </a:rPr>
              <a:t>Sport Drink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457200" y="15529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Let’s look back at our activity sheet and see the difference between a recommended serving size and the amount that is typically served.</a:t>
            </a:r>
          </a:p>
        </p:txBody>
      </p:sp>
      <p:sp>
        <p:nvSpPr>
          <p:cNvPr id="155" name="Shape 155"/>
          <p:cNvSpPr/>
          <p:nvPr/>
        </p:nvSpPr>
        <p:spPr>
          <a:xfrm>
            <a:off x="2506725" y="3559075"/>
            <a:ext cx="3949200" cy="1631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457200" y="12164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accent3"/>
              </a:buClr>
              <a:buSzPct val="25000"/>
              <a:buFont typeface="Calibri"/>
              <a:buNone/>
            </a:pPr>
            <a:r>
              <a:rPr b="1" lang="en-US">
                <a:solidFill>
                  <a:schemeClr val="accent3"/>
                </a:solidFill>
              </a:rPr>
              <a:t>Sport Drink: Serving Size?</a:t>
            </a: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350775" y="1264642"/>
            <a:ext cx="8229600" cy="4526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400"/>
              </a:spcBef>
              <a:buClr>
                <a:srgbClr val="4F6228"/>
              </a:buClr>
              <a:buSzPct val="25000"/>
              <a:buFont typeface="Arial"/>
              <a:buNone/>
            </a:pPr>
            <a:r>
              <a:rPr b="1" lang="en-US" sz="2800">
                <a:solidFill>
                  <a:srgbClr val="000000"/>
                </a:solidFill>
              </a:rPr>
              <a:t>Look at the activity sheet: What did you circle on the activity sheet? Bottle or Cup?</a:t>
            </a:r>
          </a:p>
          <a:p>
            <a:pPr indent="0" lvl="0" marL="0" marR="0" rtl="0" algn="l">
              <a:spcBef>
                <a:spcPts val="400"/>
              </a:spcBef>
              <a:buClr>
                <a:srgbClr val="4F6228"/>
              </a:buClr>
              <a:buSzPct val="25000"/>
              <a:buFont typeface="Arial"/>
              <a:buNone/>
            </a:pPr>
            <a:r>
              <a:rPr lang="en-US" sz="2800">
                <a:solidFill>
                  <a:srgbClr val="FF0000"/>
                </a:solidFill>
              </a:rPr>
              <a:t>Hint</a:t>
            </a:r>
            <a:r>
              <a:rPr b="1" lang="en-US" sz="2800">
                <a:solidFill>
                  <a:srgbClr val="4F6228"/>
                </a:solidFill>
              </a:rPr>
              <a:t>: The serving size states “a cup”.</a:t>
            </a:r>
          </a:p>
          <a:p>
            <a:pPr indent="0" lvl="0" marL="0" marR="0" rtl="0" algn="l">
              <a:spcBef>
                <a:spcPts val="400"/>
              </a:spcBef>
              <a:buClr>
                <a:srgbClr val="4F6228"/>
              </a:buClr>
              <a:buSzPct val="25000"/>
              <a:buFont typeface="Arial"/>
              <a:buNone/>
            </a:pPr>
            <a:r>
              <a:t/>
            </a:r>
            <a:endParaRPr b="1" sz="2800">
              <a:solidFill>
                <a:srgbClr val="4F6228"/>
              </a:solidFill>
            </a:endParaRPr>
          </a:p>
          <a:p>
            <a:pPr indent="0" lvl="0" marL="0" marR="0" rtl="0" algn="l">
              <a:spcBef>
                <a:spcPts val="400"/>
              </a:spcBef>
              <a:buClr>
                <a:srgbClr val="4F6228"/>
              </a:buClr>
              <a:buSzPct val="25000"/>
              <a:buFont typeface="Arial"/>
              <a:buNone/>
            </a:pPr>
            <a:r>
              <a:t/>
            </a:r>
            <a:endParaRPr b="1" sz="2800">
              <a:solidFill>
                <a:srgbClr val="4F6228"/>
              </a:solidFill>
            </a:endParaRPr>
          </a:p>
          <a:p>
            <a:pPr indent="0" lvl="0" marL="0" marR="0" rtl="0" algn="l">
              <a:spcBef>
                <a:spcPts val="400"/>
              </a:spcBef>
              <a:buClr>
                <a:srgbClr val="4F6228"/>
              </a:buClr>
              <a:buSzPct val="25000"/>
              <a:buFont typeface="Arial"/>
              <a:buNone/>
            </a:pPr>
            <a:r>
              <a:t/>
            </a:r>
            <a:endParaRPr b="1" sz="2800">
              <a:solidFill>
                <a:srgbClr val="4F6228"/>
              </a:solidFill>
            </a:endParaRP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5450" y="3038475"/>
            <a:ext cx="5753100" cy="78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accent3"/>
              </a:buClr>
              <a:buSzPct val="25000"/>
              <a:buFont typeface="Calibri"/>
              <a:buNone/>
            </a:pPr>
            <a:r>
              <a:rPr b="1" lang="en-US">
                <a:solidFill>
                  <a:schemeClr val="accent3"/>
                </a:solidFill>
              </a:rPr>
              <a:t>Following the Serving Size</a:t>
            </a: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Why is it important?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F6228"/>
              </a:solidFill>
            </a:endParaRPr>
          </a:p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F6228"/>
              </a:buClr>
              <a:buSzPct val="100000"/>
              <a:buFont typeface="Calibri"/>
            </a:pPr>
            <a:r>
              <a:rPr lang="en-US">
                <a:solidFill>
                  <a:srgbClr val="4F6228"/>
                </a:solidFill>
              </a:rPr>
              <a:t>Each serving contains a certain amount of added ingredients such as </a:t>
            </a:r>
            <a:r>
              <a:rPr i="1" lang="en-US">
                <a:solidFill>
                  <a:srgbClr val="4F6228"/>
                </a:solidFill>
              </a:rPr>
              <a:t>sugar, artificial colors, and flavors.</a:t>
            </a:r>
          </a:p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F6228"/>
              </a:buClr>
              <a:buSzPct val="100000"/>
              <a:buFont typeface="Calibri"/>
            </a:pPr>
            <a:r>
              <a:rPr lang="en-US">
                <a:solidFill>
                  <a:srgbClr val="4F6228"/>
                </a:solidFill>
              </a:rPr>
              <a:t>Too many servings of a sugary drink such as a sports drink or soda may  cause you to feel cranky, tired, or you can get cavities.</a:t>
            </a:r>
            <a:r>
              <a:rPr b="0" i="0" lang="en-US" sz="3200" u="none" cap="none" strike="noStrike">
                <a:solidFill>
                  <a:srgbClr val="4F622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0" lvl="0" marL="0" marR="0" rtl="0" algn="l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4F62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accent3"/>
              </a:buClr>
              <a:buSzPct val="25000"/>
              <a:buFont typeface="Calibri"/>
              <a:buNone/>
            </a:pPr>
            <a:r>
              <a:rPr b="1" lang="en-US">
                <a:solidFill>
                  <a:schemeClr val="accent3"/>
                </a:solidFill>
              </a:rPr>
              <a:t>Pasta!</a:t>
            </a: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4F6228"/>
                </a:solidFill>
              </a:rPr>
              <a:t>Let’s look back at the activity sheet and see what you chose  for the portion served.</a:t>
            </a: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4F6228"/>
              </a:solidFill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4F6228"/>
              </a:solidFill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4F6228"/>
              </a:solidFill>
            </a:endParaRP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4F62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2506725" y="3559075"/>
            <a:ext cx="3949200" cy="1631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accent3"/>
              </a:buClr>
              <a:buSzPct val="25000"/>
              <a:buFont typeface="Calibri"/>
              <a:buNone/>
            </a:pPr>
            <a:r>
              <a:rPr b="1" lang="en-US">
                <a:solidFill>
                  <a:schemeClr val="accent3"/>
                </a:solidFill>
              </a:rPr>
              <a:t>Pasta: Large or Small?</a:t>
            </a: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457200" y="153900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buClr>
                <a:srgbClr val="4F6228"/>
              </a:buClr>
              <a:buSzPct val="98666"/>
              <a:buFont typeface="Arial"/>
              <a:buChar char="•"/>
            </a:pPr>
            <a:r>
              <a:rPr lang="en-US" sz="2960">
                <a:solidFill>
                  <a:srgbClr val="4F6228"/>
                </a:solidFill>
              </a:rPr>
              <a:t>What do you chose for the portion?</a:t>
            </a:r>
          </a:p>
          <a:p>
            <a:pPr indent="0" lvl="0" marL="0" marR="0" rtl="0" algn="l">
              <a:lnSpc>
                <a:spcPct val="90000"/>
              </a:lnSpc>
              <a:spcBef>
                <a:spcPts val="592"/>
              </a:spcBef>
              <a:buNone/>
            </a:pPr>
            <a:r>
              <a:t/>
            </a:r>
            <a:endParaRPr sz="2960">
              <a:solidFill>
                <a:srgbClr val="4F6228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92"/>
              </a:spcBef>
              <a:buNone/>
            </a:pPr>
            <a:r>
              <a:t/>
            </a:r>
            <a:endParaRPr sz="2960">
              <a:solidFill>
                <a:srgbClr val="4F6228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92"/>
              </a:spcBef>
              <a:buNone/>
            </a:pPr>
            <a:r>
              <a:t/>
            </a:r>
            <a:endParaRPr sz="2960">
              <a:solidFill>
                <a:srgbClr val="4F6228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92"/>
              </a:spcBef>
              <a:buNone/>
            </a:pPr>
            <a:r>
              <a:rPr lang="en-US" sz="2960">
                <a:solidFill>
                  <a:srgbClr val="4F6228"/>
                </a:solidFill>
              </a:rPr>
              <a:t>*When you go out to eat you are usually served a huge plate of pasta with some type of sauce. Usually you can’t finish your plate!</a:t>
            </a:r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3150" y="2357275"/>
            <a:ext cx="6972300" cy="81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accent3"/>
              </a:buClr>
              <a:buSzPct val="25000"/>
              <a:buFont typeface="Calibri"/>
              <a:buNone/>
            </a:pPr>
            <a:r>
              <a:rPr b="1" lang="en-US">
                <a:solidFill>
                  <a:schemeClr val="accent3"/>
                </a:solidFill>
              </a:rPr>
              <a:t>Pasta: Read Ingredient Label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If you read a package of spaghetti, it tells you that a serving size of cooked pasta is half a cup.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This is an amount equal to about the size of half a tennis ball.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5600" y="4071450"/>
            <a:ext cx="1802699" cy="181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93C47D"/>
                </a:solidFill>
              </a:rPr>
              <a:t>Serving Size: Healthy Facts</a:t>
            </a: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-US" sz="3000"/>
              <a:t>Choose a smaller serving of pasta and leave room for other high-quality foods from different fuel types such as fruit and vegetable carbohydrates.</a:t>
            </a:r>
          </a:p>
          <a:p>
            <a:pPr indent="-419100" lvl="0" marL="457200">
              <a:spcBef>
                <a:spcPts val="0"/>
              </a:spcBef>
              <a:buSzPct val="100000"/>
            </a:pPr>
            <a:r>
              <a:rPr lang="en-US" sz="3000"/>
              <a:t>Instead of loading up on a lot of the same type of foods add other high-quality foods for a balance of different nutrients.</a:t>
            </a:r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3462" y="5318575"/>
            <a:ext cx="100012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9887" y="5342387"/>
            <a:ext cx="1285875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46462" y="5356675"/>
            <a:ext cx="733425" cy="63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B6D7A8"/>
                </a:solidFill>
              </a:rPr>
              <a:t>C</a:t>
            </a:r>
            <a:r>
              <a:rPr lang="en-US">
                <a:solidFill>
                  <a:srgbClr val="CC4125"/>
                </a:solidFill>
              </a:rPr>
              <a:t>o</a:t>
            </a:r>
            <a:r>
              <a:rPr lang="en-US">
                <a:solidFill>
                  <a:srgbClr val="3C78D8"/>
                </a:solidFill>
              </a:rPr>
              <a:t>l</a:t>
            </a:r>
            <a:r>
              <a:rPr lang="en-US">
                <a:solidFill>
                  <a:srgbClr val="FFD966"/>
                </a:solidFill>
              </a:rPr>
              <a:t>o</a:t>
            </a:r>
            <a:r>
              <a:rPr lang="en-US">
                <a:solidFill>
                  <a:srgbClr val="8E7CC3"/>
                </a:solidFill>
              </a:rPr>
              <a:t>r</a:t>
            </a:r>
            <a:r>
              <a:rPr lang="en-US"/>
              <a:t>ful  Meals</a:t>
            </a:r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Choose colorful food that are whole and close to the source!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Share your portion at dinner with family.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Add vegetables and fruit to meal.</a:t>
            </a:r>
          </a:p>
          <a:p>
            <a:pPr indent="-228600" lvl="0" marL="457200">
              <a:spcBef>
                <a:spcPts val="0"/>
              </a:spcBef>
            </a:pPr>
            <a:r>
              <a:rPr lang="en-US"/>
              <a:t>Choose </a:t>
            </a:r>
            <a:r>
              <a:rPr lang="en-US" sz="4400">
                <a:solidFill>
                  <a:srgbClr val="B6D7A8"/>
                </a:solidFill>
              </a:rPr>
              <a:t>C</a:t>
            </a:r>
            <a:r>
              <a:rPr lang="en-US" sz="4400">
                <a:solidFill>
                  <a:srgbClr val="CC4125"/>
                </a:solidFill>
              </a:rPr>
              <a:t>o</a:t>
            </a:r>
            <a:r>
              <a:rPr lang="en-US" sz="4400">
                <a:solidFill>
                  <a:srgbClr val="3C78D8"/>
                </a:solidFill>
              </a:rPr>
              <a:t>l</a:t>
            </a:r>
            <a:r>
              <a:rPr lang="en-US" sz="4400">
                <a:solidFill>
                  <a:srgbClr val="FFD966"/>
                </a:solidFill>
              </a:rPr>
              <a:t>o</a:t>
            </a:r>
            <a:r>
              <a:rPr lang="en-US" sz="4400">
                <a:solidFill>
                  <a:srgbClr val="8E7CC3"/>
                </a:solidFill>
              </a:rPr>
              <a:t>r</a:t>
            </a:r>
            <a:r>
              <a:rPr lang="en-US" sz="4400"/>
              <a:t>ful </a:t>
            </a:r>
            <a:r>
              <a:rPr lang="en-US"/>
              <a:t>foods with different nutrients which will benefit your body.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6AA84F"/>
                </a:solidFill>
              </a:rPr>
              <a:t>Serving Size: No Ingredient Label!</a:t>
            </a:r>
          </a:p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How can we identify a serving size when there is no package with an ingredient label?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We can “estimate” the serving size.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-US"/>
              <a:t>Question</a:t>
            </a:r>
            <a:r>
              <a:rPr lang="en-US"/>
              <a:t>: Who circled “10 fries” on their activity sheet?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5937" y="4686625"/>
            <a:ext cx="6924675" cy="81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French Fries</a:t>
            </a:r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A serving size of french fries is recommended at about 10 fries!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It is important to minimize the amount of fries because they are deep-fried in harmful oil. 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A great idea is to order a half order or share!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Ordering fruit or salad is a colorful alternative.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2625" y="2190800"/>
            <a:ext cx="757724" cy="60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accent3"/>
              </a:buClr>
              <a:buSzPct val="25000"/>
              <a:buFont typeface="Calibri"/>
              <a:buNone/>
            </a:pPr>
            <a:r>
              <a:rPr b="1" lang="en-US" sz="3600">
                <a:solidFill>
                  <a:srgbClr val="000000"/>
                </a:solidFill>
              </a:rPr>
              <a:t>FILL UP</a:t>
            </a:r>
          </a:p>
          <a:p>
            <a:pPr indent="0" lvl="0" marL="0" marR="0" rtl="0" algn="ctr">
              <a:spcBef>
                <a:spcPts val="0"/>
              </a:spcBef>
              <a:buClr>
                <a:schemeClr val="accent3"/>
              </a:buClr>
              <a:buSzPct val="25000"/>
              <a:buFont typeface="Calibri"/>
              <a:buNone/>
            </a:pPr>
            <a:r>
              <a:rPr b="1" lang="en-US" sz="3600">
                <a:solidFill>
                  <a:schemeClr val="accent3"/>
                </a:solidFill>
              </a:rPr>
              <a:t>What is a Serving Size?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480"/>
              </a:spcBef>
              <a:buNone/>
            </a:pPr>
            <a:r>
              <a:rPr lang="en-US" sz="3000">
                <a:solidFill>
                  <a:srgbClr val="4F6228"/>
                </a:solidFill>
              </a:rPr>
              <a:t>Today we are going to discuss  HOW MUCH of our foods we need to eat to get all their nutrients.</a:t>
            </a:r>
          </a:p>
          <a:p>
            <a:pPr indent="-419100" lvl="0" marL="457200" marR="0" rtl="0">
              <a:spcBef>
                <a:spcPts val="480"/>
              </a:spcBef>
              <a:buClr>
                <a:srgbClr val="4F6228"/>
              </a:buClr>
              <a:buSzPct val="100000"/>
            </a:pPr>
            <a:r>
              <a:rPr lang="en-US" sz="3000">
                <a:solidFill>
                  <a:srgbClr val="4F6228"/>
                </a:solidFill>
              </a:rPr>
              <a:t>Remember the high-quality foods we learned about in Lesson #2!</a:t>
            </a:r>
          </a:p>
          <a:p>
            <a:pPr indent="0" lvl="0" marL="0" marR="0" rtl="0" algn="ctr">
              <a:spcBef>
                <a:spcPts val="480"/>
              </a:spcBef>
              <a:buNone/>
            </a:pPr>
            <a:r>
              <a:t/>
            </a:r>
            <a:endParaRPr sz="3000">
              <a:solidFill>
                <a:srgbClr val="4F6228"/>
              </a:solidFill>
            </a:endParaRPr>
          </a:p>
          <a:p>
            <a:pPr indent="0" lvl="0" marL="0" marR="0" rtl="0" algn="ctr">
              <a:spcBef>
                <a:spcPts val="480"/>
              </a:spcBef>
              <a:buNone/>
            </a:pPr>
            <a:r>
              <a:t/>
            </a:r>
            <a:endParaRPr sz="3000">
              <a:solidFill>
                <a:srgbClr val="4F6228"/>
              </a:solidFill>
            </a:endParaRPr>
          </a:p>
          <a:p>
            <a:pPr indent="0" lvl="0" marL="0" marR="0" rtl="0" algn="ctr">
              <a:spcBef>
                <a:spcPts val="480"/>
              </a:spcBef>
              <a:buNone/>
            </a:pPr>
            <a:r>
              <a:t/>
            </a:r>
            <a:endParaRPr sz="3000">
              <a:solidFill>
                <a:srgbClr val="4F6228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4237" y="4466562"/>
            <a:ext cx="2905125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3246" y="4132575"/>
            <a:ext cx="2283549" cy="263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6675" y="4730450"/>
            <a:ext cx="2123700" cy="155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 Serving Size: Snacks</a:t>
            </a:r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Let’s look at the bag of corn chips and see is the bag is equal to 2 servings. 4 servings?  6 servings?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0000FF"/>
                </a:solidFill>
              </a:rPr>
              <a:t>Hint</a:t>
            </a:r>
            <a:r>
              <a:rPr lang="en-US"/>
              <a:t>: Read the # of servings contained in the bag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8425" y="958375"/>
            <a:ext cx="5513300" cy="552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Whole Bagel</a:t>
            </a:r>
          </a:p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spcBef>
                <a:spcPts val="56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>
                <a:solidFill>
                  <a:srgbClr val="4F6228"/>
                </a:solidFill>
              </a:rPr>
              <a:t>Let’s look back at the activity sheet and see what you chose for the portion size.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6" name="Shape 236"/>
          <p:cNvSpPr/>
          <p:nvPr/>
        </p:nvSpPr>
        <p:spPr>
          <a:xfrm>
            <a:off x="2506725" y="3559075"/>
            <a:ext cx="3949200" cy="1631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Whole Bagel: Serving Size?</a:t>
            </a:r>
          </a:p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How many circled the whole bagel?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203200">
              <a:spcBef>
                <a:spcPts val="0"/>
              </a:spcBef>
              <a:buNone/>
            </a:pPr>
            <a:r>
              <a:rPr lang="en-US"/>
              <a:t>We are usually served the WHOLE bagel which has approximately 4 servings in it!  Bagels today are very large in size.  A quarter is a the correct serving size!</a:t>
            </a:r>
          </a:p>
        </p:txBody>
      </p:sp>
      <p:pic>
        <p:nvPicPr>
          <p:cNvPr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1250" y="2587037"/>
            <a:ext cx="6248400" cy="7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Apple</a:t>
            </a:r>
          </a:p>
        </p:txBody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457200" y="141765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spcBef>
                <a:spcPts val="56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>
                <a:solidFill>
                  <a:srgbClr val="4F6228"/>
                </a:solidFill>
              </a:rPr>
              <a:t>Let’s look back at the activity sheet and see what you chose for portion size.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/>
          <p:nvPr/>
        </p:nvSpPr>
        <p:spPr>
          <a:xfrm>
            <a:off x="2506725" y="3559075"/>
            <a:ext cx="3949200" cy="1631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FF0000"/>
                </a:solidFill>
              </a:rPr>
              <a:t>Apple</a:t>
            </a:r>
            <a:r>
              <a:rPr lang="en-US"/>
              <a:t>: </a:t>
            </a:r>
            <a:r>
              <a:rPr lang="en-US">
                <a:solidFill>
                  <a:srgbClr val="6AA84F"/>
                </a:solidFill>
              </a:rPr>
              <a:t>Serving Size</a:t>
            </a:r>
            <a:r>
              <a:rPr lang="en-US"/>
              <a:t>?</a:t>
            </a:r>
          </a:p>
        </p:txBody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One serving size of fruit is ONE whole apple!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FF0000"/>
                </a:solidFill>
              </a:rPr>
              <a:t>Hint</a:t>
            </a:r>
            <a:r>
              <a:rPr lang="en-US"/>
              <a:t>: </a:t>
            </a:r>
            <a:r>
              <a:rPr lang="en-US" sz="2400"/>
              <a:t>A serving of fruit is equal to the size of a tennis ball!</a:t>
            </a:r>
          </a:p>
        </p:txBody>
      </p:sp>
      <p:pic>
        <p:nvPicPr>
          <p:cNvPr id="257" name="Shape 2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4712" y="2972650"/>
            <a:ext cx="1781175" cy="17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6AA84F"/>
                </a:solidFill>
              </a:rPr>
              <a:t>Salad</a:t>
            </a:r>
          </a:p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spcBef>
                <a:spcPts val="56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>
                <a:solidFill>
                  <a:srgbClr val="4F6228"/>
                </a:solidFill>
              </a:rPr>
              <a:t>Let’s look back at the activity sheet and see what you chose for the portion size.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4" name="Shape 264"/>
          <p:cNvSpPr/>
          <p:nvPr/>
        </p:nvSpPr>
        <p:spPr>
          <a:xfrm>
            <a:off x="2506725" y="3559075"/>
            <a:ext cx="3949200" cy="1631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6AA84F"/>
                </a:solidFill>
              </a:rPr>
              <a:t>Salad</a:t>
            </a:r>
            <a:r>
              <a:rPr lang="en-US"/>
              <a:t>: Serving Size?</a:t>
            </a:r>
          </a:p>
        </p:txBody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Half of plate or whole plate of salad?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i="1" lang="en-US">
                <a:solidFill>
                  <a:srgbClr val="0000FF"/>
                </a:solidFill>
              </a:rPr>
              <a:t>Fact</a:t>
            </a:r>
            <a:r>
              <a:rPr lang="en-US"/>
              <a:t>:  </a:t>
            </a:r>
            <a:r>
              <a:rPr lang="en-US" sz="2400"/>
              <a:t>One serving of salad is ONE CUP. We need 5 servings of fruits and vegetables per day. A whole plate of salad would be equal to  almost 2 servings of veggies!</a:t>
            </a:r>
          </a:p>
        </p:txBody>
      </p:sp>
      <p:pic>
        <p:nvPicPr>
          <p:cNvPr id="271" name="Shape 2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675" y="2922187"/>
            <a:ext cx="6591300" cy="75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ln cap="flat" cmpd="sng" w="9525">
            <a:solidFill>
              <a:srgbClr val="93C47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6AA84F"/>
                </a:solidFill>
              </a:rPr>
              <a:t>Broccoli, Chicken, and Beef</a:t>
            </a:r>
          </a:p>
        </p:txBody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What did you circle on your activity sheet?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78" name="Shape 2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6537" y="3383212"/>
            <a:ext cx="6162675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Shape 2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8237" y="4537125"/>
            <a:ext cx="666750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Shape 2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57500" y="2417587"/>
            <a:ext cx="6076950" cy="63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>
                <a:solidFill>
                  <a:srgbClr val="6AA84F"/>
                </a:solidFill>
              </a:rPr>
              <a:t>Broccoli, Chicken, Beef: Serving Size?</a:t>
            </a:r>
          </a:p>
        </p:txBody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38761D"/>
                </a:solidFill>
              </a:rPr>
              <a:t>Broccoli</a:t>
            </a:r>
            <a:r>
              <a:rPr lang="en-US"/>
              <a:t> = 3 pieces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3C78D8"/>
                </a:solidFill>
              </a:rPr>
              <a:t>Chicken breast</a:t>
            </a:r>
            <a:r>
              <a:rPr lang="en-US"/>
              <a:t> = half piece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783F04"/>
                </a:solidFill>
              </a:rPr>
              <a:t>Beef</a:t>
            </a:r>
            <a:r>
              <a:rPr lang="en-US"/>
              <a:t> = whole slice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US" sz="3000">
                <a:solidFill>
                  <a:srgbClr val="0000FF"/>
                </a:solidFill>
              </a:rPr>
              <a:t>Hint:</a:t>
            </a:r>
            <a:r>
              <a:rPr lang="en-US" sz="3000"/>
              <a:t> One serving of meat or protein is equal to the palm of your hand.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25828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accent3"/>
              </a:buClr>
              <a:buSzPct val="25000"/>
              <a:buFont typeface="Calibri"/>
              <a:buNone/>
            </a:pPr>
            <a:r>
              <a:rPr b="1" lang="en-US" sz="3959">
                <a:solidFill>
                  <a:srgbClr val="FF0000"/>
                </a:solidFill>
              </a:rPr>
              <a:t>ACTIVITY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Today we are going to </a:t>
            </a:r>
            <a:r>
              <a:rPr lang="en-US">
                <a:solidFill>
                  <a:srgbClr val="000000"/>
                </a:solidFill>
              </a:rPr>
              <a:t>work together on an activity.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After I introduce  each food on the activity sheet please CIRCLE  the amount that you would </a:t>
            </a:r>
            <a:r>
              <a:rPr lang="en-US" u="sng">
                <a:solidFill>
                  <a:srgbClr val="000000"/>
                </a:solidFill>
              </a:rPr>
              <a:t>normally be served (not eat).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We will put aside the activity sheet when we have completed it.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Decorate Your Plate</a:t>
            </a:r>
          </a:p>
        </p:txBody>
      </p:sp>
      <p:pic>
        <p:nvPicPr>
          <p:cNvPr id="292" name="Shape 2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800" y="1417650"/>
            <a:ext cx="5486400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Shape 2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175" y="260625"/>
            <a:ext cx="6173825" cy="6304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FF0000"/>
                </a:solidFill>
              </a:rPr>
              <a:t>Review</a:t>
            </a:r>
          </a:p>
        </p:txBody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US" sz="2400"/>
              <a:t>Remember to use what you learned today with each meal.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US" sz="2400"/>
              <a:t>It’s important to know the serving size of the foods we eat.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US" sz="2400"/>
              <a:t>Eating too much food is hard for the body to digest, so erving size matters.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US" sz="2400"/>
              <a:t>A serving size is the measured amount of food that is recommended.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US" sz="2400"/>
              <a:t>A serving size of protein is approximately the size of the palm of your hand.</a:t>
            </a:r>
          </a:p>
          <a:p>
            <a:pPr indent="-381000" lvl="0" marL="457200">
              <a:spcBef>
                <a:spcPts val="0"/>
              </a:spcBef>
              <a:buSzPct val="100000"/>
            </a:pPr>
            <a:r>
              <a:rPr lang="en-US" sz="2400"/>
              <a:t>It’s best to choose a variety of colorful, whole foods, close ot the source, to make sure you are getting the NUTRIENTS you need every day.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Grill Me About</a:t>
            </a:r>
          </a:p>
        </p:txBody>
      </p:sp>
      <p:pic>
        <p:nvPicPr>
          <p:cNvPr id="309" name="Shape 3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0350" y="1417650"/>
            <a:ext cx="5705475" cy="492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Serving Size Estimate Chart</a:t>
            </a:r>
          </a:p>
        </p:txBody>
      </p:sp>
      <p:pic>
        <p:nvPicPr>
          <p:cNvPr id="315" name="Shape 3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600" y="1708100"/>
            <a:ext cx="7460724" cy="462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algn="ctr">
              <a:spcBef>
                <a:spcPts val="0"/>
              </a:spcBef>
              <a:buNone/>
            </a:pPr>
            <a:r>
              <a:rPr lang="en-US" sz="4800">
                <a:solidFill>
                  <a:srgbClr val="6AA84F"/>
                </a:solidFill>
              </a:rPr>
              <a:t>THANK YOU!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8330" y="0"/>
            <a:ext cx="6355637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accent3"/>
              </a:buClr>
              <a:buSzPct val="25000"/>
              <a:buFont typeface="Calibri"/>
              <a:buNone/>
            </a:pPr>
            <a:r>
              <a:rPr b="1" lang="en-US">
                <a:solidFill>
                  <a:schemeClr val="accent3"/>
                </a:solidFill>
              </a:rPr>
              <a:t>Question?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457200" y="143191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>
              <a:spcBef>
                <a:spcPts val="0"/>
              </a:spcBef>
              <a:spcAft>
                <a:spcPts val="0"/>
              </a:spcAft>
              <a:buClr>
                <a:srgbClr val="4F6228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rgbClr val="4F6228"/>
                </a:solidFill>
              </a:rPr>
              <a:t>Fresh roasted chicken is a high-quality food which is whole and close to the source.</a:t>
            </a:r>
          </a:p>
          <a:p>
            <a:pPr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4F6228"/>
                </a:solidFill>
              </a:rPr>
              <a:t>			PROTEIN: helps our muscles grow, keeps our immune system strong to stay well, and keeps us satisfied longer so we can concentrate</a:t>
            </a:r>
          </a:p>
          <a:p>
            <a:pPr indent="-406400" lvl="0" marL="457200" marR="0" rtl="0">
              <a:spcBef>
                <a:spcPts val="0"/>
              </a:spcBef>
              <a:spcAft>
                <a:spcPts val="0"/>
              </a:spcAft>
              <a:buClr>
                <a:srgbClr val="4F6228"/>
              </a:buClr>
              <a:buSzPct val="100000"/>
            </a:pPr>
            <a:r>
              <a:rPr lang="en-US" sz="2800">
                <a:solidFill>
                  <a:srgbClr val="0000FF"/>
                </a:solidFill>
              </a:rPr>
              <a:t>QUESTION</a:t>
            </a:r>
            <a:r>
              <a:rPr lang="en-US" sz="2800">
                <a:solidFill>
                  <a:srgbClr val="4F6228"/>
                </a:solidFill>
              </a:rPr>
              <a:t>?</a:t>
            </a:r>
          </a:p>
          <a:p>
            <a:pPr indent="0" lvl="0" marL="45720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4F6228"/>
                </a:solidFill>
              </a:rPr>
              <a:t>	</a:t>
            </a:r>
            <a:r>
              <a:rPr i="1" lang="en-US" sz="2800">
                <a:solidFill>
                  <a:srgbClr val="4F6228"/>
                </a:solidFill>
              </a:rPr>
              <a:t>Do you think eating an ENTIRE chicken would be good or beneficial for our body?</a:t>
            </a:r>
          </a:p>
        </p:txBody>
      </p:sp>
      <p:sp>
        <p:nvSpPr>
          <p:cNvPr id="121" name="Shape 121"/>
          <p:cNvSpPr/>
          <p:nvPr/>
        </p:nvSpPr>
        <p:spPr>
          <a:xfrm>
            <a:off x="831273" y="2341952"/>
            <a:ext cx="974999" cy="55139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accent3"/>
              </a:buClr>
              <a:buSzPct val="25000"/>
              <a:buFont typeface="Calibri"/>
              <a:buNone/>
            </a:pPr>
            <a:r>
              <a:rPr b="1" lang="en-US">
                <a:solidFill>
                  <a:srgbClr val="FF0000"/>
                </a:solidFill>
              </a:rPr>
              <a:t>ANSWER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457200" y="15513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F6228"/>
                </a:solidFill>
              </a:rPr>
              <a:t>Think about the signs your body would give you if you sat down and gobbled up an entire cooked chicken?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F6228"/>
                </a:solidFill>
              </a:rPr>
              <a:t>	-</a:t>
            </a:r>
            <a:r>
              <a:rPr lang="en-US">
                <a:solidFill>
                  <a:srgbClr val="3C78D8"/>
                </a:solidFill>
              </a:rPr>
              <a:t>Gas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C78D8"/>
                </a:solidFill>
              </a:rPr>
              <a:t>	-Full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C78D8"/>
                </a:solidFill>
              </a:rPr>
              <a:t>	-Bloated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C78D8"/>
                </a:solidFill>
              </a:rPr>
              <a:t>	-Tired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F6228"/>
                </a:solidFill>
              </a:rPr>
              <a:t>If you eat TOO much of a food your body has a hard time digesting.</a:t>
            </a: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accent3"/>
              </a:buClr>
              <a:buSzPct val="25000"/>
              <a:buFont typeface="Calibri"/>
              <a:buNone/>
            </a:pPr>
            <a:r>
              <a:rPr b="1" lang="en-US">
                <a:solidFill>
                  <a:schemeClr val="accent3"/>
                </a:solidFill>
              </a:rPr>
              <a:t>The RIGHT Amount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4F6228"/>
              </a:buClr>
              <a:buSzPct val="100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The key </a:t>
            </a:r>
            <a:r>
              <a:rPr lang="en-US">
                <a:solidFill>
                  <a:srgbClr val="0000FF"/>
                </a:solidFill>
              </a:rPr>
              <a:t>IS</a:t>
            </a:r>
            <a:r>
              <a:rPr lang="en-US">
                <a:solidFill>
                  <a:srgbClr val="000000"/>
                </a:solidFill>
              </a:rPr>
              <a:t> to choose the </a:t>
            </a:r>
            <a:r>
              <a:rPr lang="en-US">
                <a:solidFill>
                  <a:srgbClr val="0000FF"/>
                </a:solidFill>
              </a:rPr>
              <a:t>RIGHT</a:t>
            </a:r>
            <a:r>
              <a:rPr lang="en-US">
                <a:solidFill>
                  <a:srgbClr val="000000"/>
                </a:solidFill>
              </a:rPr>
              <a:t> amount of food for you and your body , so you feel satisfied and you have room to eat other important foods such as</a:t>
            </a:r>
            <a:r>
              <a:rPr lang="en-US">
                <a:solidFill>
                  <a:srgbClr val="4F6228"/>
                </a:solidFill>
              </a:rPr>
              <a:t> </a:t>
            </a:r>
            <a:r>
              <a:rPr lang="en-US">
                <a:solidFill>
                  <a:srgbClr val="38761D"/>
                </a:solidFill>
              </a:rPr>
              <a:t>vegetable</a:t>
            </a:r>
            <a:r>
              <a:rPr lang="en-US">
                <a:solidFill>
                  <a:srgbClr val="4F6228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and </a:t>
            </a:r>
            <a:r>
              <a:rPr lang="en-US">
                <a:solidFill>
                  <a:srgbClr val="783F04"/>
                </a:solidFill>
              </a:rPr>
              <a:t>whole grains</a:t>
            </a:r>
            <a:r>
              <a:rPr lang="en-US">
                <a:solidFill>
                  <a:srgbClr val="4F6228"/>
                </a:solidFill>
              </a:rPr>
              <a:t>.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9750" y="4232775"/>
            <a:ext cx="2252999" cy="150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3275" y="4232774"/>
            <a:ext cx="2175626" cy="1450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accent3"/>
              </a:buClr>
              <a:buSzPct val="25000"/>
              <a:buFont typeface="Calibri"/>
              <a:buNone/>
            </a:pPr>
            <a:r>
              <a:rPr b="1" lang="en-US">
                <a:solidFill>
                  <a:schemeClr val="accent3"/>
                </a:solidFill>
              </a:rPr>
              <a:t>Serving Size?</a:t>
            </a:r>
          </a:p>
          <a:p>
            <a:pPr indent="0" lvl="0" marL="0" marR="0" rtl="0" algn="ctr">
              <a:spcBef>
                <a:spcPts val="0"/>
              </a:spcBef>
              <a:buClr>
                <a:schemeClr val="accent3"/>
              </a:buClr>
              <a:buSzPct val="25000"/>
              <a:buFont typeface="Calibri"/>
              <a:buNone/>
            </a:pPr>
            <a:r>
              <a:rPr b="1" lang="en-US" sz="3600">
                <a:solidFill>
                  <a:srgbClr val="000000"/>
                </a:solidFill>
              </a:rPr>
              <a:t>What does this mean?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4F6228"/>
              </a:buClr>
              <a:buSzPct val="100000"/>
              <a:buFont typeface="Arial"/>
              <a:buChar char="•"/>
            </a:pPr>
            <a:r>
              <a:rPr lang="en-US">
                <a:solidFill>
                  <a:srgbClr val="4F6228"/>
                </a:solidFill>
              </a:rPr>
              <a:t>A </a:t>
            </a:r>
            <a:r>
              <a:rPr i="1" lang="en-US">
                <a:solidFill>
                  <a:srgbClr val="4F6228"/>
                </a:solidFill>
              </a:rPr>
              <a:t>serving size </a:t>
            </a:r>
            <a:r>
              <a:rPr lang="en-US">
                <a:solidFill>
                  <a:srgbClr val="4F6228"/>
                </a:solidFill>
              </a:rPr>
              <a:t>is a measured amount of food. For example:</a:t>
            </a:r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</a:rPr>
              <a:t>8 </a:t>
            </a:r>
            <a:r>
              <a:rPr lang="en-US" sz="2400" u="sng">
                <a:solidFill>
                  <a:srgbClr val="0000FF"/>
                </a:solidFill>
              </a:rPr>
              <a:t>ounces</a:t>
            </a:r>
            <a:r>
              <a:rPr lang="en-US" sz="2400">
                <a:solidFill>
                  <a:srgbClr val="0000FF"/>
                </a:solidFill>
              </a:rPr>
              <a:t> of juice, 2 </a:t>
            </a:r>
            <a:r>
              <a:rPr lang="en-US" sz="2400" u="sng">
                <a:solidFill>
                  <a:srgbClr val="0000FF"/>
                </a:solidFill>
              </a:rPr>
              <a:t>small</a:t>
            </a:r>
            <a:r>
              <a:rPr lang="en-US" sz="2400">
                <a:solidFill>
                  <a:srgbClr val="0000FF"/>
                </a:solidFill>
              </a:rPr>
              <a:t> cookies, 2 </a:t>
            </a:r>
            <a:r>
              <a:rPr lang="en-US" sz="2400" u="sng">
                <a:solidFill>
                  <a:srgbClr val="0000FF"/>
                </a:solidFill>
              </a:rPr>
              <a:t>tablespoons</a:t>
            </a:r>
            <a:r>
              <a:rPr lang="en-US" sz="2400">
                <a:solidFill>
                  <a:srgbClr val="0000FF"/>
                </a:solidFill>
              </a:rPr>
              <a:t> of peanut butter . . .</a:t>
            </a:r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</a:rPr>
              <a:t>SERVING SIZE = </a:t>
            </a:r>
            <a:r>
              <a:rPr i="1" lang="en-US">
                <a:solidFill>
                  <a:srgbClr val="0000FF"/>
                </a:solidFill>
              </a:rPr>
              <a:t>a measured amount of food, usually the suggested amount you should eat.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accent3"/>
              </a:buClr>
              <a:buSzPct val="25000"/>
              <a:buFont typeface="Calibri"/>
              <a:buNone/>
            </a:pPr>
            <a:r>
              <a:rPr b="1" lang="en-US">
                <a:solidFill>
                  <a:schemeClr val="accent3"/>
                </a:solidFill>
              </a:rPr>
              <a:t>Let’s Investigate!</a:t>
            </a: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F6228"/>
                </a:solidFill>
              </a:rPr>
              <a:t>What does a serving size look like?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F6228"/>
              </a:solidFill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33333"/>
              <a:buFont typeface="Arial"/>
              <a:buNone/>
            </a:pPr>
            <a:r>
              <a:rPr lang="en-US" sz="2400"/>
              <a:t>Read the NUTRITION FACTS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33333"/>
              <a:buFont typeface="Arial"/>
              <a:buNone/>
            </a:pPr>
            <a:r>
              <a:rPr lang="en-US" sz="2400"/>
              <a:t>label and what does the 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33333"/>
              <a:buFont typeface="Arial"/>
              <a:buNone/>
            </a:pPr>
            <a:r>
              <a:rPr lang="en-US" sz="2400"/>
              <a:t>label say i</a:t>
            </a:r>
            <a:r>
              <a:rPr b="1" lang="en-US" sz="2400"/>
              <a:t>s the </a:t>
            </a:r>
            <a:r>
              <a:rPr b="1" i="1" lang="en-US" sz="2400"/>
              <a:t>serving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33333"/>
              <a:buFont typeface="Arial"/>
              <a:buNone/>
            </a:pPr>
            <a:r>
              <a:rPr b="1" i="1" lang="en-US" sz="2400"/>
              <a:t>size</a:t>
            </a:r>
            <a:r>
              <a:rPr lang="en-US" sz="2400"/>
              <a:t>?  How many servings 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33333"/>
              <a:buFont typeface="Arial"/>
              <a:buNone/>
            </a:pPr>
            <a:r>
              <a:rPr lang="en-US" sz="2400"/>
              <a:t>does it have?</a:t>
            </a:r>
          </a:p>
          <a:p>
            <a:pPr indent="-20320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6666"/>
              <a:buFont typeface="Arial"/>
              <a:buNone/>
            </a:pPr>
            <a:r>
              <a:t/>
            </a:r>
            <a:endParaRPr sz="3000"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9017" y="2448779"/>
            <a:ext cx="2558124" cy="328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