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8" name="Shape 1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5" name="Shape 1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0" name="Shape 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6" name="Shape 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4" name="Shape 1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4"/><Relationship Target="../media/image0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4"/><Relationship Target="../media/image04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17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y="2490977" x="685800"/>
            <a:ext cy="989962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0" cap="none" baseline="0" sz="32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Lesson #1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y="3363035" x="774562"/>
            <a:ext cy="2480563" cx="774086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008000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Feed Your Engines: </a:t>
            </a:r>
          </a:p>
          <a:p>
            <a:pPr algn="ctr" rtl="0" lvl="0" marR="0" indent="0" marL="0">
              <a:spcBef>
                <a:spcPts val="800"/>
              </a:spcBef>
              <a:buClr>
                <a:srgbClr val="008000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Proteins, Fats, and Carbohydrates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t="11079" b="0" r="0" l="0"/>
          <a:stretch/>
        </p:blipFill>
        <p:spPr>
          <a:xfrm>
            <a:off y="235196" x="2647155"/>
            <a:ext cy="2130338" cx="365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Vegetarian Protein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600200" x="457199"/>
            <a:ext cy="4525963" cx="4151003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does a vegetarian not eat?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 of a vegetarian protein?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Do you need to be a vegetarian to eat vegetari</a:t>
            </a:r>
            <a:r>
              <a:rPr sz="3200"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protein?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Variety is key!</a:t>
            </a: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600199" x="4608203"/>
            <a:ext cy="2349153" cx="35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089342" x="4812191"/>
            <a:ext cy="2286250" cx="314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395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Carbohydrates = GO foods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36293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Say it with me: </a:t>
            </a:r>
            <a:r>
              <a:rPr strike="noStrike" u="none" b="0" cap="none" baseline="0" sz="3200" lang="en-US" i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CAR-BO-</a:t>
            </a:r>
            <a:r>
              <a:rPr strike="noStrike" u="none" b="1" cap="none" baseline="0" sz="3200" lang="en-US" i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1" sz="3200" lang="en-US" i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strike="noStrike" u="none" b="0" cap="none" baseline="0" sz="3200" lang="en-US" i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-DRATES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Carbohydrates give us quick and lasting energy = </a:t>
            </a:r>
            <a:r>
              <a:rPr strike="noStrike" u="none" b="1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GO foods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2 categories: whole grains or starches, and fruits or vegetables</a:t>
            </a: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t="13418" b="9807" r="0" l="4572"/>
          <a:stretch/>
        </p:blipFill>
        <p:spPr>
          <a:xfrm>
            <a:off y="4428557" x="457200"/>
            <a:ext cy="2072233" cx="387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114800" x="5350932"/>
            <a:ext cy="2540000" cx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Grain Carbohydrates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1502501" x="457200"/>
            <a:ext cy="2644532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is a grain?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Can you name some?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Whole grains = long lasting energy</a:t>
            </a: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131732" x="5621867"/>
            <a:ext cy="2286000" cx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t="0" b="0" r="8392" l="6273"/>
          <a:stretch/>
        </p:blipFill>
        <p:spPr>
          <a:xfrm>
            <a:off y="4244732" x="1306884"/>
            <a:ext cy="2269066" cx="2587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51326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395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Fruit and Vegetable Carbohydrates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07589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 of a fruit carbohydrate?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Benefits of fresh fruit:</a:t>
            </a:r>
          </a:p>
          <a:p>
            <a:pPr algn="l" rtl="0" lvl="1" marR="0" indent="-285750" marL="74295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Vitamin C 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immune system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 of a vegetable carbohydrate?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Benefits of fresh veggies:</a:t>
            </a:r>
          </a:p>
          <a:p>
            <a:pPr algn="l" rtl="0" lvl="1" marR="0" indent="-285750" marL="74295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Fiber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vitamins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556398" x="4660932"/>
            <a:ext cy="2101061" cx="338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t="25228" b="0" r="0" l="20234"/>
          <a:stretch/>
        </p:blipFill>
        <p:spPr>
          <a:xfrm>
            <a:off y="4593910" x="1116398"/>
            <a:ext cy="2050602" cx="2916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Fats = BRAIN foods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299384" x="457200"/>
            <a:ext cy="3546962" cx="841527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80000"/>
              </a:lnSpc>
              <a:spcBef>
                <a:spcPts val="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Are fats unhealthy?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Fats help us think and perform at our best = </a:t>
            </a:r>
            <a:r>
              <a:rPr strike="noStrike" u="none" b="1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BRAIN</a:t>
            </a: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trike="noStrike" u="none" b="1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foods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Harmful vs. </a:t>
            </a:r>
            <a:r>
              <a:rPr strike="noStrike" u="none" b="1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beneficial</a:t>
            </a: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fats</a:t>
            </a:r>
          </a:p>
          <a:p>
            <a:pPr algn="l" rtl="0" lvl="1" marR="0" indent="-285750" marL="742950">
              <a:lnSpc>
                <a:spcPct val="80000"/>
              </a:lnSpc>
              <a:spcBef>
                <a:spcPts val="52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6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does beneficial mean?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 of foods </a:t>
            </a:r>
          </a:p>
          <a:p>
            <a:pPr algn="l" rtl="0" lvl="0" marR="0" indent="457200" marL="0">
              <a:lnSpc>
                <a:spcPct val="80000"/>
              </a:lnSpc>
              <a:spcBef>
                <a:spcPts val="590"/>
              </a:spcBef>
              <a:buClr>
                <a:srgbClr val="008000"/>
              </a:buClr>
              <a:buSzPct val="25000"/>
              <a:buFont typeface="Arial"/>
              <a:buNone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that contain fat?</a:t>
            </a:r>
          </a:p>
          <a:p>
            <a:pPr algn="l" rtl="0" lvl="0" marR="0" indent="-342900" marL="342900">
              <a:lnSpc>
                <a:spcPct val="80000"/>
              </a:lnSpc>
              <a:spcBef>
                <a:spcPts val="590"/>
              </a:spcBef>
              <a:buClr>
                <a:srgbClr val="FF0000"/>
              </a:buClr>
              <a:buSzPct val="98333"/>
              <a:buFont typeface="Arial"/>
              <a:buChar char="•"/>
            </a:pPr>
            <a:r>
              <a:rPr strike="noStrike" u="none" b="1" cap="none" baseline="0" sz="2950" lang="en-US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Hydrogenated oils</a:t>
            </a:r>
          </a:p>
          <a:p>
            <a:pPr algn="l" rtl="0" lvl="0" marR="0" indent="-154940" marL="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5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54940" marL="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5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773735" x="4578264"/>
            <a:ext cy="2701528" cx="429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PFC snack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y="1404801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snack could  you eat at home that includes </a:t>
            </a:r>
            <a:r>
              <a:rPr strike="noStrike" u="none" b="1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Protein</a:t>
            </a: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strike="noStrike" u="none" b="1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Fat</a:t>
            </a: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strike="noStrike" u="none" b="1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Carbohydrate?</a:t>
            </a:r>
          </a:p>
          <a:p>
            <a:pPr algn="l" rtl="0" lvl="1" marR="0" indent="-285750" marL="74295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Where does each food item belong on the STAR chart?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t="0" b="13489" r="6590" l="11567"/>
          <a:stretch/>
        </p:blipFill>
        <p:spPr>
          <a:xfrm rot="-5400000">
            <a:off y="2953988" x="3009012"/>
            <a:ext cy="3973386" cx="2819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t="6168" b="7613" r="4777" l="24660"/>
          <a:stretch/>
        </p:blipFill>
        <p:spPr>
          <a:xfrm rot="-5400000">
            <a:off y="-1006153" x="1667811"/>
            <a:ext cy="8764484" cx="5542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It takes a combination of PFCs to help us perform at our best.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Eating a variety of foods from each category everyday keeps us healthy.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That’s our lesson! GREAT JOB!</a:t>
            </a:r>
          </a:p>
          <a:p>
            <a:pPr algn="ctr" rtl="0" lvl="0" marR="0" indent="0" marL="0">
              <a:spcBef>
                <a:spcPts val="1200"/>
              </a:spcBef>
              <a:buClr>
                <a:srgbClr val="ACEC27"/>
              </a:buClr>
              <a:buSzPct val="25000"/>
              <a:buFont typeface="Arial"/>
              <a:buNone/>
            </a:pPr>
            <a:r>
              <a:rPr strike="noStrike" u="none" b="1" cap="none" baseline="0" sz="6000" lang="en-US" i="0">
                <a:solidFill>
                  <a:srgbClr val="ACEC27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Hello!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1600200" x="457199"/>
            <a:ext cy="4525963" cx="4385178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sz="2800"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 is GrowingGreat?</a:t>
            </a:r>
          </a:p>
          <a:p>
            <a:pPr algn="l" rtl="0" lvl="0" marR="0" indent="-342900" marL="34290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5 lessons this year</a:t>
            </a:r>
          </a:p>
          <a:p>
            <a:pPr algn="l" rtl="0" lvl="0" marR="0" indent="-342900" marL="34290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Our goals for you:</a:t>
            </a:r>
          </a:p>
          <a:p>
            <a:pPr algn="l" rtl="0" lvl="1" marR="0" indent="-285750" marL="742950">
              <a:spcBef>
                <a:spcPts val="48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Understand that food is our fuel that keeps us p</a:t>
            </a:r>
            <a:r>
              <a:rPr sz="2400"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strike="noStrike" u="none" b="0" cap="none" baseline="0" sz="24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forming at our best</a:t>
            </a:r>
          </a:p>
          <a:p>
            <a:pPr algn="l" rtl="0" lvl="1" marR="0" indent="-285750" marL="742950">
              <a:spcBef>
                <a:spcPts val="48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Make little steps towards changing the foods you eat</a:t>
            </a:r>
          </a:p>
          <a:p>
            <a:pPr algn="l" rtl="0" lvl="1" marR="0" indent="-285750" marL="742950">
              <a:spcBef>
                <a:spcPts val="48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4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Try new foods that are higher in quality</a:t>
            </a:r>
          </a:p>
          <a:p>
            <a:pPr algn="l" rtl="0" lvl="0" marR="0" indent="0" mar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8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t="0" b="0" r="20815" l="20815"/>
          <a:stretch/>
        </p:blipFill>
        <p:spPr>
          <a:xfrm>
            <a:off y="1705658" x="5051703"/>
            <a:ext cy="4183240" cx="3732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Fueling Up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 you think of when I say “</a:t>
            </a: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fuel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” and “</a:t>
            </a:r>
            <a:r>
              <a:rPr strike="noStrike" u="none" b="1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engine</a:t>
            </a: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”?</a:t>
            </a:r>
          </a:p>
          <a:p>
            <a:pPr algn="l" rtl="0" lvl="0" marR="0" indent="-342900" marL="34290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 your parents pump into their car to make it run?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417637" x="5055171"/>
            <a:ext cy="4970530" cx="351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Adventure Time!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4 volunteers who like to act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Let’s go on an adventure! Where should we go?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rtl="0" lv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/>
        <p:spPr>
          <a:xfrm>
            <a:off y="3716137" x="2085126"/>
            <a:ext cy="2338959" cx="499360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Feed Your Engines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1600200" x="3781798"/>
            <a:ext cy="4525963" cx="490500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lnSpc>
                <a:spcPct val="90000"/>
              </a:lnSpc>
              <a:spcBef>
                <a:spcPts val="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Just like cars need fuel to run, so do our bodies.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What do we call the “fuel” that humans use for energy?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We need a </a:t>
            </a:r>
            <a:r>
              <a:rPr strike="noStrike" u="sng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combination of 3 types of fuels</a:t>
            </a: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: proteins, fats, and carbohydrates = </a:t>
            </a:r>
            <a:r>
              <a:rPr strike="noStrike" u="none" b="1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PFCs</a:t>
            </a: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algn="l" rtl="0" lvl="0" marR="0" indent="-342900" marL="342900">
              <a:lnSpc>
                <a:spcPct val="90000"/>
              </a:lnSpc>
              <a:spcBef>
                <a:spcPts val="590"/>
              </a:spcBef>
              <a:buClr>
                <a:srgbClr val="008000"/>
              </a:buClr>
              <a:buSzPct val="98333"/>
              <a:buFont typeface="Arial"/>
              <a:buChar char="•"/>
            </a:pP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Variety = </a:t>
            </a:r>
            <a:r>
              <a:rPr sz="2950" lang="en-US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strike="noStrike" u="none" b="0" cap="none" baseline="0" sz="295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ealthy</a:t>
            </a:r>
          </a:p>
          <a:p>
            <a:pPr algn="l" rtl="0" lvl="0" marR="0" indent="0" mar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295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846652" x="151335"/>
            <a:ext cy="3340896" cx="334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5400000">
            <a:off y="-738131" x="1375304"/>
            <a:ext cy="8022735" cx="6199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Proteins = GROW foods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438953" x="457200"/>
            <a:ext cy="2269447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Proteins help our muscles &amp; tissues grow, &amp; help our brains think clearly = </a:t>
            </a:r>
            <a:r>
              <a:rPr strike="noStrike" u="none" b="1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GROW foods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2 different categories of proteins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310719" x="1405466"/>
            <a:ext cy="2215896" cx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4180839" x="4842932"/>
            <a:ext cy="2118360" cx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Dairy Proteins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How do dairy foods benefit our bodies</a:t>
            </a:r>
            <a:r>
              <a:rPr strike="noStrike" u="none" b="0" cap="none" baseline="0" sz="3200" lang="en-US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56000" x="880533"/>
            <a:ext cy="2540000" cx="2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586162" x="5130800"/>
            <a:ext cy="2540000" cx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accent3"/>
              </a:buClr>
              <a:buSzPct val="25000"/>
              <a:buFont typeface="Calibri"/>
              <a:buNone/>
            </a:pPr>
            <a:r>
              <a:rPr strike="noStrike" u="none" b="1" cap="none" baseline="0" sz="4400" lang="en-US" i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Animal Proteins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Examples?</a:t>
            </a:r>
          </a:p>
          <a:p>
            <a:pPr algn="l" rtl="0" lvl="0" marR="0" indent="-342900" marL="342900">
              <a:spcBef>
                <a:spcPts val="640"/>
              </a:spcBef>
              <a:buClr>
                <a:srgbClr val="008000"/>
              </a:buClr>
              <a:buSzPct val="100000"/>
              <a:buFont typeface="Arial"/>
              <a:buChar char="•"/>
            </a:pPr>
            <a:r>
              <a:rPr strike="noStrike" u="none" b="0" cap="none" baseline="0" sz="32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</a:p>
          <a:p>
            <a:pPr algn="l" rtl="0" lvl="1" marR="0" indent="-285750" marL="742950">
              <a:spcBef>
                <a:spcPts val="560"/>
              </a:spcBef>
              <a:buClr>
                <a:srgbClr val="008000"/>
              </a:buClr>
              <a:buSzPct val="100000"/>
              <a:buFont typeface="Arial"/>
              <a:buChar char="–"/>
            </a:pPr>
            <a:r>
              <a:rPr strike="noStrike" u="none" b="0" cap="none" baseline="0" sz="2800" lang="en-US" i="0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Provide vitamins, help muscles grow, and keep us feeling full</a:t>
            </a:r>
          </a:p>
          <a:p>
            <a:pPr algn="l" rtl="0" lvl="0" marR="0" indent="0" mar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0" cap="none" baseline="0" sz="3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63619" x="2844807"/>
            <a:ext cy="3095160" cx="445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